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9"/>
  </p:notesMasterIdLst>
  <p:sldIdLst>
    <p:sldId id="256" r:id="rId2"/>
    <p:sldId id="258" r:id="rId3"/>
    <p:sldId id="263" r:id="rId4"/>
    <p:sldId id="261" r:id="rId5"/>
    <p:sldId id="257" r:id="rId6"/>
    <p:sldId id="264" r:id="rId7"/>
    <p:sldId id="260" r:id="rId8"/>
    <p:sldId id="266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5" r:id="rId18"/>
    <p:sldId id="286" r:id="rId19"/>
    <p:sldId id="259" r:id="rId20"/>
    <p:sldId id="270" r:id="rId21"/>
    <p:sldId id="267" r:id="rId22"/>
    <p:sldId id="262" r:id="rId23"/>
    <p:sldId id="272" r:id="rId24"/>
    <p:sldId id="269" r:id="rId25"/>
    <p:sldId id="284" r:id="rId26"/>
    <p:sldId id="283" r:id="rId27"/>
    <p:sldId id="282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ОБЖ" initials="О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C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4" d="100"/>
          <a:sy n="114" d="100"/>
        </p:scale>
        <p:origin x="-147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32503D-2A04-44A8-905E-C3F2B49C6BD3}" type="datetimeFigureOut">
              <a:rPr lang="ru-RU" smtClean="0"/>
              <a:pPr/>
              <a:t>24.01.2024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2D38C1-9F6E-47E0-A340-777EEEE1F1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8669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2D38C1-9F6E-47E0-A340-777EEEE1F1F0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7723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2D38C1-9F6E-47E0-A340-777EEEE1F1F0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24.01.2024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24.01.2024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24.01.2024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бъект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Объект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Объект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Объект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24.01.2024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24.01.2024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10" Type="http://schemas.openxmlformats.org/officeDocument/2006/relationships/image" Target="../media/image108.jpeg"/><Relationship Id="rId4" Type="http://schemas.openxmlformats.org/officeDocument/2006/relationships/image" Target="../media/image102.jpeg"/><Relationship Id="rId9" Type="http://schemas.openxmlformats.org/officeDocument/2006/relationships/image" Target="../media/image10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Ирина\Desktop\с рабочего стола 2011\фото 11класс 2011\школа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" t="17949" r="-3" b="15598"/>
          <a:stretch/>
        </p:blipFill>
        <p:spPr bwMode="auto">
          <a:xfrm>
            <a:off x="488191" y="956523"/>
            <a:ext cx="8567799" cy="5184575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55576" y="188640"/>
            <a:ext cx="828092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" lvl="0" algn="ctr">
              <a:buClr>
                <a:srgbClr val="F07F09"/>
              </a:buClr>
              <a:buSzPct val="80000"/>
            </a:pP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Ростовская </a:t>
            </a:r>
            <a:r>
              <a:rPr lang="ru-RU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область Тацинский район</a:t>
            </a:r>
          </a:p>
          <a:p>
            <a:pPr marL="36576" lvl="0" algn="ctr">
              <a:buClr>
                <a:srgbClr val="F07F09"/>
              </a:buClr>
              <a:buSzPct val="80000"/>
            </a:pPr>
            <a:r>
              <a:rPr lang="ru-RU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МБОУ  Жирновская СОШ</a:t>
            </a:r>
          </a:p>
          <a:p>
            <a:pPr marL="36576" lvl="0" algn="ctr">
              <a:buClr>
                <a:srgbClr val="F07F09"/>
              </a:buClr>
              <a:buSzPct val="80000"/>
            </a:pPr>
            <a:r>
              <a:rPr lang="ru-RU" sz="2200" b="1" dirty="0">
                <a:solidFill>
                  <a:srgbClr val="E3DED1">
                    <a:shade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Всероссийское детско-юношеское военно-патриотическое</a:t>
            </a:r>
          </a:p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общественное движение «</a:t>
            </a:r>
            <a:r>
              <a:rPr lang="ru-RU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Юнармия</a:t>
            </a: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Юнармейский отряд «Заря» </a:t>
            </a:r>
          </a:p>
          <a:p>
            <a:endParaRPr lang="ru-RU" dirty="0" smtClean="0"/>
          </a:p>
          <a:p>
            <a:pPr algn="ctr"/>
            <a:r>
              <a:rPr lang="ru-RU" b="1" dirty="0" smtClean="0">
                <a:solidFill>
                  <a:srgbClr val="1F497D">
                    <a:lumMod val="75000"/>
                  </a:srgbClr>
                </a:solidFill>
                <a:latin typeface="Times New Roman"/>
                <a:ea typeface="Verdana"/>
              </a:rPr>
              <a:t> 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39752" y="5661248"/>
            <a:ext cx="63367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" lvl="0" algn="r">
              <a:buClr>
                <a:srgbClr val="F07F09"/>
              </a:buClr>
              <a:buSzPct val="80000"/>
            </a:pPr>
            <a:r>
              <a:rPr lang="ru-RU" sz="2000" b="1" dirty="0">
                <a:solidFill>
                  <a:srgbClr val="002060"/>
                </a:solidFill>
                <a:latin typeface="+mj-lt"/>
              </a:rPr>
              <a:t>П</a:t>
            </a:r>
            <a:r>
              <a:rPr lang="ru-RU" sz="2000" b="1" dirty="0" smtClean="0">
                <a:solidFill>
                  <a:srgbClr val="002060"/>
                </a:solidFill>
                <a:latin typeface="+mj-lt"/>
              </a:rPr>
              <a:t>едагог </a:t>
            </a:r>
            <a:r>
              <a:rPr lang="ru-RU" sz="2000" b="1" dirty="0">
                <a:solidFill>
                  <a:srgbClr val="002060"/>
                </a:solidFill>
                <a:latin typeface="+mj-lt"/>
              </a:rPr>
              <a:t>–организатор </a:t>
            </a:r>
            <a:r>
              <a:rPr lang="ru-RU" sz="2000" b="1" dirty="0" smtClean="0">
                <a:solidFill>
                  <a:srgbClr val="002060"/>
                </a:solidFill>
                <a:latin typeface="+mj-lt"/>
              </a:rPr>
              <a:t>ОБЖ</a:t>
            </a:r>
          </a:p>
          <a:p>
            <a:pPr marL="36576" lvl="0" algn="r">
              <a:buClr>
                <a:srgbClr val="F07F09"/>
              </a:buClr>
              <a:buSzPct val="80000"/>
            </a:pPr>
            <a:r>
              <a:rPr lang="ru-RU" sz="2000" b="1" dirty="0" smtClean="0">
                <a:solidFill>
                  <a:srgbClr val="002060"/>
                </a:solidFill>
                <a:latin typeface="+mj-lt"/>
              </a:rPr>
              <a:t>Чумаченко </a:t>
            </a:r>
            <a:r>
              <a:rPr lang="ru-RU" sz="2000" b="1" dirty="0">
                <a:solidFill>
                  <a:srgbClr val="002060"/>
                </a:solidFill>
                <a:latin typeface="+mj-lt"/>
              </a:rPr>
              <a:t>С.А.</a:t>
            </a:r>
          </a:p>
          <a:p>
            <a:pPr marL="36576" lvl="0" algn="r">
              <a:buClr>
                <a:srgbClr val="F07F09"/>
              </a:buClr>
              <a:buSzPct val="80000"/>
            </a:pPr>
            <a:endParaRPr lang="ru-RU" sz="20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15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627966" cy="985822"/>
          </a:xfrm>
        </p:spPr>
        <p:txBody>
          <a:bodyPr>
            <a:noAutofit/>
          </a:bodyPr>
          <a:lstStyle/>
          <a:p>
            <a:r>
              <a:rPr lang="ru-RU" sz="1800" dirty="0" smtClean="0"/>
              <a:t>Деятельность</a:t>
            </a:r>
            <a:br>
              <a:rPr lang="ru-RU" sz="1800" dirty="0" smtClean="0"/>
            </a:br>
            <a:r>
              <a:rPr lang="ru-RU" sz="1800" dirty="0" smtClean="0"/>
              <a:t>юнармейского отряда»Заря»</a:t>
            </a:r>
            <a:br>
              <a:rPr lang="ru-RU" sz="1800" dirty="0" smtClean="0"/>
            </a:br>
            <a:r>
              <a:rPr lang="ru-RU" sz="1800" dirty="0" smtClean="0"/>
              <a:t>МБОУ </a:t>
            </a:r>
            <a:r>
              <a:rPr lang="ru-RU" sz="1800" dirty="0" err="1" smtClean="0"/>
              <a:t>Жирновская</a:t>
            </a:r>
            <a:r>
              <a:rPr lang="ru-RU" sz="1800" dirty="0" smtClean="0"/>
              <a:t> СОШ</a:t>
            </a:r>
            <a:endParaRPr lang="ru-RU" sz="18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</a:rPr>
              <a:t>5.Участие в мероприятии «Открытие парты Героя» </a:t>
            </a:r>
            <a:endParaRPr lang="ru-RU" sz="1600" dirty="0" smtClean="0">
              <a:solidFill>
                <a:schemeClr val="bg2">
                  <a:lumMod val="50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14282" y="142852"/>
            <a:ext cx="8643998" cy="114300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Деятельность</a:t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юнармейского отряда «Заря»</a:t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МБОУ Жирновская СОШ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shade val="75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https://girnov.obr-tacin.ru/images/gallery/0891/2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29322" y="4214818"/>
            <a:ext cx="3025423" cy="2269067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6" name="Рисунок 5" descr="https://girnov.obr-tacin.ru/images/gallery/0891/8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4071942"/>
            <a:ext cx="3055525" cy="229164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" name="Рисунок 6" descr="https://girnov.obr-tacin.ru/images/gallery/1151/002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1857364"/>
            <a:ext cx="2652889" cy="1989667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" name="Рисунок 7" descr="https://girnov.obr-tacin.ru/images/gallery/1151/010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43636" y="1857364"/>
            <a:ext cx="2799644" cy="2099733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9" name="Рисунок 8" descr="https://girnov.obr-tacin.ru/images/gallery/0891/4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14678" y="1857364"/>
            <a:ext cx="2780595" cy="2203621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" name="Рисунок 9" descr="https://sun9-78.userapi.com/impg/glC_R6-hIkoyLxCtogN4ac4PL3OLhHXgYz-0Qg/owbKyBlhBVo.jpg?size=1280x960&amp;quality=95&amp;sign=762200edc2e431bdd9cd0d8911ffd1be&amp;type=album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02" y="4143380"/>
            <a:ext cx="2912533" cy="2183717"/>
          </a:xfrm>
          <a:prstGeom prst="roundRect">
            <a:avLst/>
          </a:prstGeom>
          <a:noFill/>
          <a:ln>
            <a:noFill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56528" cy="985822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ru-RU" sz="2000" dirty="0" smtClean="0"/>
              <a:t>Деятельность</a:t>
            </a:r>
            <a:br>
              <a:rPr lang="ru-RU" sz="2000" dirty="0" smtClean="0"/>
            </a:br>
            <a:r>
              <a:rPr lang="ru-RU" sz="2000" dirty="0" smtClean="0"/>
              <a:t>юнармейского отряда»Заря»</a:t>
            </a:r>
            <a:br>
              <a:rPr lang="ru-RU" sz="2000" dirty="0" smtClean="0"/>
            </a:br>
            <a:r>
              <a:rPr lang="ru-RU" sz="2000" dirty="0" smtClean="0"/>
              <a:t>МБОУ </a:t>
            </a:r>
            <a:r>
              <a:rPr lang="ru-RU" sz="2000" dirty="0" err="1" smtClean="0"/>
              <a:t>Жирновская</a:t>
            </a:r>
            <a:r>
              <a:rPr lang="ru-RU" sz="2000" dirty="0" smtClean="0"/>
              <a:t> СОШ</a:t>
            </a:r>
            <a:endParaRPr lang="ru-RU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ru-RU" sz="1800" b="1" dirty="0" smtClean="0">
                <a:solidFill>
                  <a:schemeClr val="bg2">
                    <a:lumMod val="50000"/>
                  </a:schemeClr>
                </a:solidFill>
              </a:rPr>
              <a:t>6.   Участие в акции «Письмо солдату».</a:t>
            </a:r>
            <a:endParaRPr lang="ru-RU" sz="1800" dirty="0" smtClean="0">
              <a:solidFill>
                <a:schemeClr val="bg2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4" name="Рисунок 3" descr="https://girnov.obr-tacin.ru/images/gallery/1155/009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285992"/>
            <a:ext cx="3143272" cy="35719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" name="Рисунок 4" descr="C:\Users\ОБЖ\Downloads\36a80268-3585-4adc-ad0c-a37627ad4ff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2285992"/>
            <a:ext cx="3019449" cy="350046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14282" y="142852"/>
            <a:ext cx="8621870" cy="114300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Деятельность</a:t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юнармейского отряда «Заря»</a:t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МБОУ Жирновская СОШ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shade val="75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https://girnov.obr-tacin.ru/images/gallery/1155/005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0760" y="2357430"/>
            <a:ext cx="2926430" cy="335758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ru-RU" sz="1800" b="1" dirty="0" smtClean="0">
                <a:solidFill>
                  <a:schemeClr val="bg2">
                    <a:lumMod val="50000"/>
                  </a:schemeClr>
                </a:solidFill>
              </a:rPr>
              <a:t>7.  «Урок Мужества»</a:t>
            </a:r>
            <a:endParaRPr lang="ru-RU" sz="1800" dirty="0" smtClean="0">
              <a:solidFill>
                <a:schemeClr val="bg2">
                  <a:lumMod val="50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14282" y="142852"/>
            <a:ext cx="8621870" cy="114300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Деятельность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юнармейского отряда «Заря»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МБОУ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Жирновская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СОШ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https://sun9-74.userapi.com/impg/cjVPehqniPxYGPCmEgXPK-GS7W68nIvtFHAXGw/fmczfONQ-BQ.jpg?size=810x1080&amp;quality=95&amp;sign=d50bd5027d0274c50e0c909fdbb34bd9&amp;type=album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5" t="5438"/>
          <a:stretch>
            <a:fillRect/>
          </a:stretch>
        </p:blipFill>
        <p:spPr bwMode="auto">
          <a:xfrm>
            <a:off x="7000892" y="2500306"/>
            <a:ext cx="1900061" cy="2859226"/>
          </a:xfrm>
          <a:prstGeom prst="roundRect">
            <a:avLst/>
          </a:prstGeom>
          <a:noFill/>
          <a:ln>
            <a:noFill/>
          </a:ln>
          <a:effectLst>
            <a:softEdge rad="127000"/>
          </a:effectLst>
        </p:spPr>
      </p:pic>
      <p:pic>
        <p:nvPicPr>
          <p:cNvPr id="6" name="Рисунок 5" descr="https://girnov.obr-tacin.ru/images/gallery/0891/01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2" y="4071942"/>
            <a:ext cx="2965215" cy="2295349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" name="Рисунок 6" descr="https://sun9-43.userapi.com/impg/obVVTqUZWatLIwnYMO3inmC8DWn6nICDlNptOA/j8xr0p2wHVU.jpg?size=1280x935&amp;quality=95&amp;sign=1685b5468617b78388006b353ed1226b&amp;type=album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4000504"/>
            <a:ext cx="3827469" cy="2527242"/>
          </a:xfrm>
          <a:prstGeom prst="roundRect">
            <a:avLst/>
          </a:prstGeom>
          <a:noFill/>
          <a:ln>
            <a:noFill/>
          </a:ln>
          <a:effectLst>
            <a:softEdge rad="127000"/>
          </a:effectLst>
        </p:spPr>
      </p:pic>
      <p:pic>
        <p:nvPicPr>
          <p:cNvPr id="34818" name="Picture 2" descr="C:\Users\ОБЖ\Desktop\DSC_019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1928802"/>
            <a:ext cx="3454265" cy="2086569"/>
          </a:xfrm>
          <a:prstGeom prst="roundRect">
            <a:avLst/>
          </a:prstGeom>
          <a:noFill/>
          <a:effectLst>
            <a:softEdge rad="127000"/>
          </a:effectLst>
        </p:spPr>
      </p:pic>
      <p:pic>
        <p:nvPicPr>
          <p:cNvPr id="9" name="Рисунок 8" descr="C:\Users\X\Desktop\телефон\1628429747728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496" y="1928802"/>
            <a:ext cx="3000396" cy="2143140"/>
          </a:xfrm>
          <a:prstGeom prst="roundRect">
            <a:avLst/>
          </a:prstGeom>
          <a:noFill/>
          <a:ln>
            <a:noFill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0"/>
            <a:ext cx="8534400" cy="1214422"/>
          </a:xfrm>
        </p:spPr>
        <p:txBody>
          <a:bodyPr>
            <a:noAutofit/>
          </a:bodyPr>
          <a:lstStyle/>
          <a:p>
            <a:r>
              <a:rPr lang="ru-RU" sz="2400" dirty="0" smtClean="0"/>
              <a:t>Деятельность</a:t>
            </a:r>
            <a:br>
              <a:rPr lang="ru-RU" sz="2400" dirty="0" smtClean="0"/>
            </a:br>
            <a:r>
              <a:rPr lang="ru-RU" sz="2400" dirty="0" smtClean="0"/>
              <a:t>юнармейского отряда»Заря»</a:t>
            </a:r>
            <a:br>
              <a:rPr lang="ru-RU" sz="2400" dirty="0" smtClean="0"/>
            </a:br>
            <a:r>
              <a:rPr lang="ru-RU" sz="2400" dirty="0" smtClean="0"/>
              <a:t>МБОУ </a:t>
            </a:r>
            <a:r>
              <a:rPr lang="ru-RU" sz="2400" dirty="0" err="1" smtClean="0"/>
              <a:t>Жирновская</a:t>
            </a:r>
            <a:r>
              <a:rPr lang="ru-RU" sz="2400" dirty="0" smtClean="0"/>
              <a:t> СОШ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ru-RU" sz="1800" b="1" dirty="0" smtClean="0">
                <a:solidFill>
                  <a:schemeClr val="bg2">
                    <a:lumMod val="50000"/>
                  </a:schemeClr>
                </a:solidFill>
              </a:rPr>
              <a:t>8. Гуманитарная помощь для участников СВО; участие в акции «Свеча Победы».</a:t>
            </a:r>
            <a:endParaRPr lang="ru-RU" sz="1800" dirty="0" smtClean="0">
              <a:solidFill>
                <a:schemeClr val="bg2">
                  <a:lumMod val="50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14282" y="142852"/>
            <a:ext cx="8715436" cy="114300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Деятельность</a:t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юнармейского отряда «Заря»</a:t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МБОУ </a:t>
            </a: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Жирновская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СОШ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shade val="75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https://girnov.obr-tacin.ru/images/gallery/1057/00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7686" y="4214818"/>
            <a:ext cx="4214842" cy="2115785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6" name="Рисунок 5" descr="https://girnov.obr-tacin.ru/images/gallery/1156/004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2143116"/>
            <a:ext cx="3756031" cy="1834003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" name="Рисунок 6" descr="https://girnov.obr-tacin.ru/images/gallery/0900/1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4143380"/>
            <a:ext cx="4143404" cy="221457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" name="Рисунок 7" descr="https://girnov.obr-tacin.ru/images/gallery/0931/IMG_20230228_083301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9124" y="2071679"/>
            <a:ext cx="4143404" cy="200026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85720" y="1428736"/>
            <a:ext cx="8519952" cy="4786346"/>
          </a:xfrm>
        </p:spPr>
        <p:txBody>
          <a:bodyPr/>
          <a:lstStyle/>
          <a:p>
            <a:pPr>
              <a:buNone/>
            </a:pPr>
            <a:r>
              <a:rPr lang="ru-RU" sz="1800" b="1" dirty="0" smtClean="0">
                <a:solidFill>
                  <a:schemeClr val="bg2">
                    <a:lumMod val="50000"/>
                  </a:schemeClr>
                </a:solidFill>
              </a:rPr>
              <a:t>9.Поздравление тружеников тыла с Днем Победы; помощь труженикам тыла.</a:t>
            </a:r>
            <a:endParaRPr lang="ru-RU" sz="1800" dirty="0" smtClean="0">
              <a:solidFill>
                <a:schemeClr val="bg2">
                  <a:lumMod val="50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4" name="Заголовок 1"/>
          <p:cNvSpPr txBox="1">
            <a:spLocks noGrp="1"/>
          </p:cNvSpPr>
          <p:nvPr>
            <p:ph type="title"/>
          </p:nvPr>
        </p:nvSpPr>
        <p:spPr>
          <a:xfrm>
            <a:off x="214282" y="214290"/>
            <a:ext cx="8715436" cy="114300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Деятельность</a:t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юнармейского отряда»Заря»</a:t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МБОУ </a:t>
            </a: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Жирновская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СОШ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shade val="75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https://sun9-64.userapi.com/impg/51qrB4PVOQoccu5jd0AbJCq-lpD2um9tnfdHOw/aH--eMvR_uQ.jpg?size=1280x960&amp;quality=95&amp;sign=4e6ccf1ccff16978b42ce7d573ea7994&amp;type=album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1928802"/>
            <a:ext cx="3571899" cy="2000264"/>
          </a:xfrm>
          <a:prstGeom prst="roundRect">
            <a:avLst/>
          </a:prstGeom>
          <a:noFill/>
          <a:ln>
            <a:noFill/>
          </a:ln>
          <a:effectLst>
            <a:softEdge rad="127000"/>
          </a:effectLst>
        </p:spPr>
      </p:pic>
      <p:pic>
        <p:nvPicPr>
          <p:cNvPr id="6" name="Рисунок 5" descr="C:\Users\X\Desktop\09.0124\IMG-20230508-WA000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4143380"/>
            <a:ext cx="3459695" cy="2071702"/>
          </a:xfrm>
          <a:prstGeom prst="roundRect">
            <a:avLst/>
          </a:prstGeom>
          <a:noFill/>
          <a:ln>
            <a:noFill/>
          </a:ln>
          <a:effectLst>
            <a:softEdge rad="127000"/>
          </a:effectLst>
        </p:spPr>
      </p:pic>
      <p:pic>
        <p:nvPicPr>
          <p:cNvPr id="7" name="Рисунок 6" descr="https://girnov.obr-tacin.ru/images/gallery/1020/azYFKEv4zM4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4143380"/>
            <a:ext cx="3571900" cy="221457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" name="Рисунок 7" descr="https://girnov.obr-tacin.ru/images/gallery/0924/01%201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7752" y="1857364"/>
            <a:ext cx="3541717" cy="2153129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85720" y="1500174"/>
            <a:ext cx="8503920" cy="4572000"/>
          </a:xfrm>
        </p:spPr>
        <p:txBody>
          <a:bodyPr/>
          <a:lstStyle/>
          <a:p>
            <a:pPr>
              <a:buNone/>
            </a:pPr>
            <a:r>
              <a:rPr lang="ru-RU" sz="1800" b="1" dirty="0" smtClean="0">
                <a:solidFill>
                  <a:schemeClr val="bg2">
                    <a:lumMod val="50000"/>
                  </a:schemeClr>
                </a:solidFill>
              </a:rPr>
              <a:t>10. Мероприятия в рамках оборонно-массовой и  патриотической работы; тематические беседы, посвященные Дням воинской славы России.</a:t>
            </a:r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  <a:p>
            <a:endParaRPr lang="ru-RU" dirty="0"/>
          </a:p>
        </p:txBody>
      </p:sp>
      <p:sp>
        <p:nvSpPr>
          <p:cNvPr id="4" name="Заголовок 1"/>
          <p:cNvSpPr txBox="1">
            <a:spLocks noGrp="1"/>
          </p:cNvSpPr>
          <p:nvPr>
            <p:ph type="title"/>
          </p:nvPr>
        </p:nvSpPr>
        <p:spPr>
          <a:xfrm>
            <a:off x="214282" y="142852"/>
            <a:ext cx="8715436" cy="114300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Деятельность</a:t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юнармейского отряда»Заря»</a:t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МБОУ </a:t>
            </a: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Жирновская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СОШ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shade val="75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https://girnov.obr-tacin.ru/images/gallery/0872/DSC_496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285992"/>
            <a:ext cx="3486777" cy="191336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6" name="Рисунок 5" descr="https://sun9-16.userapi.com/impg/2Ko59eJkeEYczu61Hgv75GemXMJMBHQk0bEv7g/s9TO_3soRRM.jpg?size=604x408&amp;quality=96&amp;sign=eff1592b05a6cc46d6ebcd6b1136f9a3&amp;c_uniq_tag=s1_YEqYgAWOjt8-f4q-oTTriL3rIP7WMyIX--JR1ROQ&amp;type=album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0760" y="4143380"/>
            <a:ext cx="2928958" cy="228601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" name="Рисунок 6" descr="https://girnov.obr-tacin.ru/images/gallery/0911/DSC_517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4286256"/>
            <a:ext cx="3214710" cy="207170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" name="Рисунок 7" descr="https://sun9-38.userapi.com/impg/v8xF2ww6b94rzhYq5KrPCLezAcLnxprohOqFDg/m0T5VcSfSx8.jpg?size=1280x960&amp;quality=95&amp;sign=a73dfda90dc33a31007cc2901a2116d5&amp;type=album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6" y="2214554"/>
            <a:ext cx="3786214" cy="1991689"/>
          </a:xfrm>
          <a:prstGeom prst="roundRect">
            <a:avLst/>
          </a:prstGeom>
          <a:noFill/>
          <a:ln>
            <a:noFill/>
          </a:ln>
          <a:effectLst>
            <a:softEdge rad="127000"/>
          </a:effectLst>
        </p:spPr>
      </p:pic>
      <p:pic>
        <p:nvPicPr>
          <p:cNvPr id="9" name="Рисунок 8" descr="https://girnov.obr-tacin.ru/images/gallery/1236/013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28992" y="4357694"/>
            <a:ext cx="2643206" cy="171451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ru-RU" sz="1800" b="1" dirty="0" smtClean="0">
                <a:solidFill>
                  <a:schemeClr val="bg2">
                    <a:lumMod val="50000"/>
                  </a:schemeClr>
                </a:solidFill>
              </a:rPr>
              <a:t>11.Участие в марафоне «Движение первых»</a:t>
            </a:r>
            <a:endParaRPr lang="ru-RU" sz="1800" dirty="0" smtClean="0">
              <a:solidFill>
                <a:schemeClr val="bg2">
                  <a:lumMod val="50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14282" y="142852"/>
            <a:ext cx="8786874" cy="114300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Деятельность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юнармейского отряда «Заря»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МБОУ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Жирновская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СОШ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https://girnov.obr-tacin.ru/images/gallery/0947/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64" y="3357562"/>
            <a:ext cx="2802760" cy="142876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6" name="Рисунок 5" descr="https://girnov.obr-tacin.ru/images/gallery/0947/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4214818"/>
            <a:ext cx="2786082" cy="192882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" name="Рисунок 6" descr="https://girnov.obr-tacin.ru/images/gallery/0947/DSC_530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1928802"/>
            <a:ext cx="2827578" cy="1862667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" name="Рисунок 7" descr="https://girnov.obr-tacin.ru/images/gallery/0947/DSC_531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2000240"/>
            <a:ext cx="2811286" cy="185983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9" name="Рисунок 8" descr="https://sun9-22.userapi.com/impg/pAZVyMpJMu3H2ZYzSRjlwA1WW7EmC1CVTmP5Eg/xCw1xwDIxms.jpg?size=559x604&amp;quality=95&amp;sign=a32bb09013f6a3ba4610975b052248f9&amp;c_uniq_tag=7ttGjXN1ZvVOj6H8yUi-4JyzaBiVhNdvq84N-IUaHd4&amp;type=album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22" y="4214818"/>
            <a:ext cx="2643206" cy="2071702"/>
          </a:xfrm>
          <a:prstGeom prst="roundRect">
            <a:avLst/>
          </a:prstGeom>
          <a:noFill/>
          <a:ln>
            <a:noFill/>
          </a:ln>
          <a:effectLst>
            <a:softEdge rad="127000"/>
          </a:effectLst>
        </p:spPr>
      </p:pic>
      <p:pic>
        <p:nvPicPr>
          <p:cNvPr id="10" name="Рисунок 9" descr="C:\Users\ОБЖ\Desktop\Речевые-облачка-ДВИЖЕНИЕ-ПЕРВЫХ-промо-1.jpg"/>
          <p:cNvPicPr/>
          <p:nvPr/>
        </p:nvPicPr>
        <p:blipFill>
          <a:blip r:embed="rId7"/>
          <a:srcRect l="24896" r="50468" b="74575"/>
          <a:stretch>
            <a:fillRect/>
          </a:stretch>
        </p:blipFill>
        <p:spPr bwMode="auto">
          <a:xfrm>
            <a:off x="3643306" y="2143116"/>
            <a:ext cx="1466968" cy="107388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1" name="Рисунок 10" descr="C:\Users\ОБЖ\Desktop\Речевые-облачка-ДВИЖЕНИЕ-ПЕРВЫХ-промо-1.jpg"/>
          <p:cNvPicPr/>
          <p:nvPr/>
        </p:nvPicPr>
        <p:blipFill>
          <a:blip r:embed="rId7"/>
          <a:srcRect l="24896" t="25173" r="50468" b="49402"/>
          <a:stretch>
            <a:fillRect/>
          </a:stretch>
        </p:blipFill>
        <p:spPr bwMode="auto">
          <a:xfrm>
            <a:off x="3786182" y="4929198"/>
            <a:ext cx="1466968" cy="107388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</a:rPr>
              <a:t>12. Спортивные  мероприятия и соревнования с участием юнармейцев.</a:t>
            </a:r>
          </a:p>
          <a:p>
            <a:pPr>
              <a:buNone/>
            </a:pPr>
            <a:endParaRPr lang="ru-RU" sz="1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14282" y="142852"/>
            <a:ext cx="8715436" cy="114300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Деятельность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юнармейского отряда «Заря»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МБОУ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Жирновская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СОШ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https://sun9-5.userapi.com/impg/GV6fIBrncTkoXQ0_4h5LKhJMosBn8WWmnj3VZA/RODsDWe2LyE.jpg?size=1040x780&amp;quality=95&amp;sign=8525c5373948fd13ce884b79b4453c5e&amp;type=album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02" y="2071678"/>
            <a:ext cx="2890080" cy="2167467"/>
          </a:xfrm>
          <a:prstGeom prst="roundRect">
            <a:avLst/>
          </a:prstGeom>
          <a:noFill/>
          <a:ln>
            <a:noFill/>
          </a:ln>
          <a:effectLst>
            <a:softEdge rad="127000"/>
          </a:effectLst>
        </p:spPr>
      </p:pic>
      <p:pic>
        <p:nvPicPr>
          <p:cNvPr id="8" name="Рисунок 7" descr="https://sun9-7.userapi.com/impg/vO4KrjLh6flaNXOk7hRTlfxy5_JKyyRWodXfZQ/0sOONMYkOkI.jpg?size=780x1040&amp;quality=95&amp;sign=092867d669926a061c0238ec407655a9&amp;type=album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1" t="32226" r="969" b="3651"/>
          <a:stretch>
            <a:fillRect/>
          </a:stretch>
        </p:blipFill>
        <p:spPr bwMode="auto">
          <a:xfrm>
            <a:off x="357158" y="2071678"/>
            <a:ext cx="2786082" cy="2214578"/>
          </a:xfrm>
          <a:prstGeom prst="roundRect">
            <a:avLst/>
          </a:prstGeom>
          <a:noFill/>
          <a:ln>
            <a:noFill/>
          </a:ln>
          <a:effectLst>
            <a:softEdge rad="127000"/>
          </a:effectLst>
        </p:spPr>
      </p:pic>
      <p:pic>
        <p:nvPicPr>
          <p:cNvPr id="9" name="Рисунок 8" descr="https://sun9-34.userapi.com/impg/kJlxDymYmSKfNIdAYAXXAYnPnRKWM4NZ5072Dw/nP0-FGHTVFE.jpg?size=1040x780&amp;quality=95&amp;sign=d1932b80893a503efaad840386326ca8&amp;type=album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6" t="20503" r="19204" b="-129"/>
          <a:stretch>
            <a:fillRect/>
          </a:stretch>
        </p:blipFill>
        <p:spPr bwMode="auto">
          <a:xfrm>
            <a:off x="3143240" y="4071942"/>
            <a:ext cx="3071834" cy="2428892"/>
          </a:xfrm>
          <a:prstGeom prst="roundRect">
            <a:avLst/>
          </a:prstGeom>
          <a:noFill/>
          <a:ln>
            <a:noFill/>
          </a:ln>
          <a:effectLst>
            <a:softEdge rad="127000"/>
          </a:effectLst>
        </p:spPr>
      </p:pic>
      <p:pic>
        <p:nvPicPr>
          <p:cNvPr id="10" name="Рисунок 9" descr="https://sun9-42.userapi.com/impg/CwQJMe4x-ROq1B9UO-uOxD6PhG3pJ17q938JSQ/JypsqXNC6qg.jpg?size=1040x780&amp;quality=95&amp;sign=ab982bdce43fd5fa5eea62c19003c4ea&amp;type=album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02" r="24211" b="31932"/>
          <a:stretch>
            <a:fillRect/>
          </a:stretch>
        </p:blipFill>
        <p:spPr bwMode="auto">
          <a:xfrm>
            <a:off x="6000760" y="2143116"/>
            <a:ext cx="2892836" cy="2000264"/>
          </a:xfrm>
          <a:prstGeom prst="roundRect">
            <a:avLst/>
          </a:prstGeom>
          <a:noFill/>
          <a:ln>
            <a:noFill/>
          </a:ln>
          <a:effectLst>
            <a:softEdge rad="127000"/>
          </a:effectLst>
        </p:spPr>
      </p:pic>
      <p:pic>
        <p:nvPicPr>
          <p:cNvPr id="11" name="Рисунок 10" descr="C:\Users\X\Desktop\09.0124\IMG-20231019-WA0014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023" y="4071942"/>
            <a:ext cx="2968977" cy="2225068"/>
          </a:xfrm>
          <a:prstGeom prst="roundRect">
            <a:avLst/>
          </a:prstGeom>
          <a:noFill/>
          <a:ln>
            <a:noFill/>
          </a:ln>
          <a:effectLst>
            <a:softEdge rad="127000"/>
          </a:effectLst>
        </p:spPr>
      </p:pic>
      <p:pic>
        <p:nvPicPr>
          <p:cNvPr id="13" name="Рисунок 12" descr="C:\Users\ОБЖ\Desktop\фото\IMG_20220415_115214.jpg"/>
          <p:cNvPicPr/>
          <p:nvPr/>
        </p:nvPicPr>
        <p:blipFill>
          <a:blip r:embed="rId7" cstate="print"/>
          <a:srcRect l="3617" t="10024" r="-97" b="11456"/>
          <a:stretch>
            <a:fillRect/>
          </a:stretch>
        </p:blipFill>
        <p:spPr bwMode="auto">
          <a:xfrm>
            <a:off x="214282" y="4214818"/>
            <a:ext cx="3071833" cy="207170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1800" b="1" dirty="0" smtClean="0">
                <a:solidFill>
                  <a:schemeClr val="accent3">
                    <a:lumMod val="75000"/>
                  </a:schemeClr>
                </a:solidFill>
              </a:rPr>
              <a:t>14.Патриотический форум «Героическая Россия».</a:t>
            </a:r>
          </a:p>
          <a:p>
            <a:pPr>
              <a:buNone/>
            </a:pPr>
            <a:endParaRPr lang="ru-RU" sz="1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14282" y="142852"/>
            <a:ext cx="8715436" cy="114300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Деятельность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юнармейского отряда «Заря»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МБОУ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Жирновская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СОШ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https://girnov.obr-tacin.ru/images/gallery/1208/005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3929066"/>
            <a:ext cx="5286411" cy="2584457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6" name="Рисунок 5" descr="https://girnov.obr-tacin.ru/images/gallery/1149/001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6446" y="4000504"/>
            <a:ext cx="2965216" cy="2223911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" name="Рисунок 6" descr="https://sun9-4.userapi.com/impf/ZkShV-eC2TI7ep4_99_X7quVVoKKnDoStDangg/tmnntht33SE.jpg?size=1280x853&amp;quality=96&amp;sign=7d188816fc16c637d82e1dd0edb316a7&amp;type=album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90" y="1857364"/>
            <a:ext cx="3429024" cy="2230919"/>
          </a:xfrm>
          <a:prstGeom prst="roundRect">
            <a:avLst/>
          </a:prstGeom>
          <a:noFill/>
          <a:ln>
            <a:noFill/>
          </a:ln>
          <a:effectLst>
            <a:softEdge rad="127000"/>
          </a:effectLst>
        </p:spPr>
      </p:pic>
      <p:pic>
        <p:nvPicPr>
          <p:cNvPr id="8" name="Рисунок 7" descr="https://girnov.obr-tacin.ru/images/gallery/1209/009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7224" y="1928802"/>
            <a:ext cx="3071834" cy="185738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572560" cy="112869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r>
              <a:rPr lang="ru-RU" sz="24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настоящее время активизируется </a:t>
            </a:r>
            <a:r>
              <a:rPr lang="ru-RU" sz="24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творческая деятельность </a:t>
            </a:r>
            <a:r>
              <a:rPr lang="ru-RU" sz="24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движения «</a:t>
            </a:r>
            <a:r>
              <a:rPr lang="ru-RU" sz="2400" b="1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Юнармия</a:t>
            </a:r>
            <a:r>
              <a:rPr lang="ru-RU" sz="24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».  </a:t>
            </a:r>
            <a:endParaRPr lang="ru-RU" sz="24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C:\Users\X\Desktop\лена фото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1500174"/>
            <a:ext cx="2786082" cy="2071702"/>
          </a:xfrm>
          <a:prstGeom prst="roundRect">
            <a:avLst/>
          </a:prstGeom>
          <a:noFill/>
          <a:ln>
            <a:noFill/>
          </a:ln>
          <a:effectLst>
            <a:softEdge rad="127000"/>
          </a:effectLst>
        </p:spPr>
      </p:pic>
      <p:pic>
        <p:nvPicPr>
          <p:cNvPr id="9" name="Рисунок 8" descr="https://sun9-60.userapi.com/impg/7LywEp59KgT8teL18hEtNzFQ87aRPf7z8eeYSA/tABNsu5v7pY.jpg?size=1280x960&amp;quality=95&amp;sign=28ebfdbb2ca5e237e0eb05d5b86d519d&amp;type=album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46" y="1643050"/>
            <a:ext cx="3184527" cy="1798335"/>
          </a:xfrm>
          <a:prstGeom prst="roundRect">
            <a:avLst/>
          </a:prstGeom>
          <a:noFill/>
          <a:ln>
            <a:noFill/>
          </a:ln>
          <a:effectLst>
            <a:softEdge rad="127000"/>
          </a:effectLst>
        </p:spPr>
      </p:pic>
      <p:pic>
        <p:nvPicPr>
          <p:cNvPr id="6" name="Рисунок 5" descr="C:\Users\X\Desktop\телефон\IMG-20220218-WA001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488" y="1571612"/>
            <a:ext cx="3143272" cy="1857388"/>
          </a:xfrm>
          <a:prstGeom prst="roundRect">
            <a:avLst/>
          </a:prstGeom>
          <a:noFill/>
          <a:ln>
            <a:noFill/>
          </a:ln>
          <a:effectLst>
            <a:softEdge rad="127000"/>
          </a:effectLst>
        </p:spPr>
      </p:pic>
      <p:pic>
        <p:nvPicPr>
          <p:cNvPr id="10" name="Рисунок 9" descr="https://sun9-69.userapi.com/impg/jfurF4gf1eirE1nJr3mBWTRbcXHDxJa5FWd5-w/SaiH88aBc9k.jpg?size=908x780&amp;quality=95&amp;sign=eb6015171af8be18e31653caf585da0b&amp;c_uniq_tag=mHFPa2rq6DwdGZcP6VDoiwDDd6medXaeBG8VCnWaCFA&amp;type=album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3571876"/>
            <a:ext cx="2428892" cy="2714644"/>
          </a:xfrm>
          <a:prstGeom prst="roundRect">
            <a:avLst/>
          </a:prstGeom>
          <a:noFill/>
          <a:ln>
            <a:noFill/>
          </a:ln>
          <a:effectLst>
            <a:softEdge rad="127000"/>
          </a:effectLst>
        </p:spPr>
      </p:pic>
      <p:pic>
        <p:nvPicPr>
          <p:cNvPr id="11" name="Рисунок 10" descr="https://sun9-6.userapi.com/impg/ly2NqDIkkEAARKFrUQbMXqjz9WE5gjZr0YHSZQ/5mSejPKBs30.jpg?size=807x807&amp;quality=95&amp;sign=d9085fa450ad4341c868c9db5c116143&amp;c_uniq_tag=-mBJ-NlNHe_14KtFcxLr2YJo2wyKwI4junrldGSkNPw&amp;type=album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50" y="3643314"/>
            <a:ext cx="2643206" cy="2571768"/>
          </a:xfrm>
          <a:prstGeom prst="roundRect">
            <a:avLst/>
          </a:prstGeom>
          <a:noFill/>
          <a:ln>
            <a:noFill/>
          </a:ln>
          <a:effectLst>
            <a:softEdge rad="127000"/>
          </a:effectLst>
        </p:spPr>
      </p:pic>
      <p:pic>
        <p:nvPicPr>
          <p:cNvPr id="13" name="Содержимое 12" descr="C:\Users\X\Desktop\VID-20230331-WA0008_Moment.jpg"/>
          <p:cNvPicPr>
            <a:picLocks noGrp="1"/>
          </p:cNvPicPr>
          <p:nvPr>
            <p:ph sz="quarter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8" y="3714752"/>
            <a:ext cx="3357586" cy="2357454"/>
          </a:xfrm>
          <a:prstGeom prst="roundRect">
            <a:avLst/>
          </a:prstGeom>
          <a:noFill/>
          <a:ln>
            <a:noFill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383888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1800" dirty="0" smtClean="0">
                <a:solidFill>
                  <a:srgbClr val="181818"/>
                </a:solidFill>
                <a:latin typeface="+mj-lt"/>
              </a:rPr>
              <a:t>Идея </a:t>
            </a:r>
            <a:r>
              <a:rPr lang="ru-RU" sz="1800" dirty="0">
                <a:solidFill>
                  <a:srgbClr val="181818"/>
                </a:solidFill>
                <a:latin typeface="+mj-lt"/>
              </a:rPr>
              <a:t>создания организации связана с ростом количества </a:t>
            </a:r>
            <a:r>
              <a:rPr lang="ru-RU" sz="1800" dirty="0" smtClean="0">
                <a:solidFill>
                  <a:srgbClr val="181818"/>
                </a:solidFill>
                <a:latin typeface="+mj-lt"/>
              </a:rPr>
              <a:t>военно-патриотических объединений</a:t>
            </a:r>
            <a:r>
              <a:rPr lang="ru-RU" sz="1800" dirty="0">
                <a:solidFill>
                  <a:srgbClr val="181818"/>
                </a:solidFill>
                <a:latin typeface="+mj-lt"/>
              </a:rPr>
              <a:t>.</a:t>
            </a:r>
            <a:r>
              <a:rPr lang="ru-RU" sz="1800" dirty="0">
                <a:latin typeface="+mj-lt"/>
              </a:rPr>
              <a:t/>
            </a:r>
            <a:br>
              <a:rPr lang="ru-RU" sz="1800" dirty="0">
                <a:latin typeface="+mj-lt"/>
              </a:rPr>
            </a:br>
            <a:r>
              <a:rPr lang="ru-RU" sz="1800" dirty="0" err="1">
                <a:solidFill>
                  <a:srgbClr val="181818"/>
                </a:solidFill>
                <a:latin typeface="+mj-lt"/>
              </a:rPr>
              <a:t>Юнармия</a:t>
            </a:r>
            <a:r>
              <a:rPr lang="ru-RU" sz="1800" dirty="0">
                <a:solidFill>
                  <a:srgbClr val="181818"/>
                </a:solidFill>
                <a:latin typeface="+mj-lt"/>
              </a:rPr>
              <a:t> призвана систематизировать патриотическое движение, а также увлечь ребят военно-патриотической тематикой.</a:t>
            </a:r>
            <a:r>
              <a:rPr lang="ru-RU" sz="1800" dirty="0">
                <a:latin typeface="+mj-lt"/>
              </a:rPr>
              <a:t/>
            </a:r>
            <a:br>
              <a:rPr lang="ru-RU" sz="1800" dirty="0">
                <a:latin typeface="+mj-lt"/>
              </a:rPr>
            </a:br>
            <a:r>
              <a:rPr lang="ru-RU" sz="1800" dirty="0" smtClean="0">
                <a:solidFill>
                  <a:srgbClr val="181818"/>
                </a:solidFill>
                <a:latin typeface="+mj-lt"/>
              </a:rPr>
              <a:t>- заниматься </a:t>
            </a:r>
            <a:r>
              <a:rPr lang="ru-RU" sz="1800" dirty="0">
                <a:solidFill>
                  <a:srgbClr val="181818"/>
                </a:solidFill>
                <a:latin typeface="+mj-lt"/>
              </a:rPr>
              <a:t>волонтёрской деятельностью;</a:t>
            </a:r>
            <a:r>
              <a:rPr lang="ru-RU" sz="1800" dirty="0">
                <a:latin typeface="+mj-lt"/>
              </a:rPr>
              <a:t/>
            </a:r>
            <a:br>
              <a:rPr lang="ru-RU" sz="1800" dirty="0">
                <a:latin typeface="+mj-lt"/>
              </a:rPr>
            </a:br>
            <a:r>
              <a:rPr lang="ru-RU" sz="1800" dirty="0" smtClean="0">
                <a:solidFill>
                  <a:srgbClr val="181818"/>
                </a:solidFill>
                <a:latin typeface="+mj-lt"/>
              </a:rPr>
              <a:t>- принимать </a:t>
            </a:r>
            <a:r>
              <a:rPr lang="ru-RU" sz="1800" dirty="0">
                <a:solidFill>
                  <a:srgbClr val="181818"/>
                </a:solidFill>
                <a:latin typeface="+mj-lt"/>
              </a:rPr>
              <a:t>участие в крупных культурных и спортивных мероприятиях;</a:t>
            </a:r>
            <a:r>
              <a:rPr lang="ru-RU" sz="1800" dirty="0">
                <a:latin typeface="+mj-lt"/>
              </a:rPr>
              <a:t/>
            </a:r>
            <a:br>
              <a:rPr lang="ru-RU" sz="1800" dirty="0">
                <a:latin typeface="+mj-lt"/>
              </a:rPr>
            </a:br>
            <a:r>
              <a:rPr lang="ru-RU" sz="1800" dirty="0" smtClean="0">
                <a:solidFill>
                  <a:srgbClr val="181818"/>
                </a:solidFill>
                <a:latin typeface="+mj-lt"/>
              </a:rPr>
              <a:t>- получать </a:t>
            </a:r>
            <a:r>
              <a:rPr lang="ru-RU" sz="1800" dirty="0">
                <a:solidFill>
                  <a:srgbClr val="181818"/>
                </a:solidFill>
                <a:latin typeface="+mj-lt"/>
              </a:rPr>
              <a:t>дополнительное образование и навыки оказания первой помощи.</a:t>
            </a:r>
            <a:endParaRPr lang="ru-RU" sz="1800" dirty="0">
              <a:latin typeface="+mj-lt"/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534400" cy="107157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tIns="0" anchor="ctr">
            <a:noAutofit/>
          </a:bodyPr>
          <a:lstStyle/>
          <a:p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Движение 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Юнармия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 призвано улучшить патриотическое воспитание молодёжи</a:t>
            </a: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H:\фото 04,05,2022\IMG-20220504-WA0014.jpg"/>
          <p:cNvPicPr/>
          <p:nvPr/>
        </p:nvPicPr>
        <p:blipFill>
          <a:blip r:embed="rId2"/>
          <a:srcRect t="15541"/>
          <a:stretch>
            <a:fillRect/>
          </a:stretch>
        </p:blipFill>
        <p:spPr bwMode="auto">
          <a:xfrm>
            <a:off x="4500562" y="3643314"/>
            <a:ext cx="4300039" cy="2721429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" name="Рисунок 4" descr="https://avatars.mds.yandex.net/i?id=0a6c0015013dda3b16b696015fc732d3414b4ac8-10934180-images-thumbs&amp;n=13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857628"/>
            <a:ext cx="4357718" cy="242889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872208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627966" cy="98582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ЮНАРМИЯ – ЭТО ЗНАНИЯ!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https://girnov.obr-tacin.ru/images/gallery/0957/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500174"/>
            <a:ext cx="2980417" cy="2246489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" name="Содержимое 9" descr="https://girnov.obr-tacin.ru/images/gallery/1209/001.jpg"/>
          <p:cNvPicPr>
            <a:picLocks noGrp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28596" y="3857628"/>
            <a:ext cx="2714644" cy="228601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1" name="Рисунок 10" descr="https://sun9-47.userapi.com/impg/8e7vr1NLEjClnOYVrG-9TyQwWUDi8Zj1WwDKqw/hCcTwh2inIQ.jpg?size=1024x544&amp;quality=95&amp;sign=b69e3da283f66cbc35fe71f37cfe6b6c&amp;type=album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22" y="1500174"/>
            <a:ext cx="3010253" cy="1964266"/>
          </a:xfrm>
          <a:prstGeom prst="roundRect">
            <a:avLst/>
          </a:prstGeom>
          <a:noFill/>
          <a:ln>
            <a:noFill/>
          </a:ln>
          <a:effectLst>
            <a:softEdge rad="127000"/>
          </a:effectLst>
        </p:spPr>
      </p:pic>
      <p:pic>
        <p:nvPicPr>
          <p:cNvPr id="12" name="Рисунок 11" descr="https://sun9-48.userapi.com/impg/h3lqATWugglQs1HaT3P6s0lXUExeqH_f6jyipw/L84_Cel75xc.jpg?size=1280x792&amp;quality=95&amp;sign=2a64f0724dd4e5aa9bd4f67a58060b16&amp;type=album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66" y="3714752"/>
            <a:ext cx="3071834" cy="2286016"/>
          </a:xfrm>
          <a:prstGeom prst="roundRect">
            <a:avLst/>
          </a:prstGeom>
          <a:noFill/>
          <a:ln>
            <a:noFill/>
          </a:ln>
          <a:effectLst>
            <a:softEdge rad="127000"/>
          </a:effectLst>
        </p:spPr>
      </p:pic>
      <p:pic>
        <p:nvPicPr>
          <p:cNvPr id="14" name="Рисунок 13" descr="https://sun9-49.userapi.com/impg/DraQgMEDPPB-45oigs-VyFmBdXCXQQyuv9uCPQ/YpiAcKhv3E4.jpg?size=1280x960&amp;quality=95&amp;sign=4ca66906aa0eaff85dff326e3616ceb8&amp;type=album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16" y="1714488"/>
            <a:ext cx="2786082" cy="1857388"/>
          </a:xfrm>
          <a:prstGeom prst="roundRect">
            <a:avLst/>
          </a:prstGeom>
          <a:noFill/>
          <a:ln>
            <a:noFill/>
          </a:ln>
          <a:effectLst>
            <a:softEdge rad="127000"/>
          </a:effectLst>
        </p:spPr>
      </p:pic>
      <p:pic>
        <p:nvPicPr>
          <p:cNvPr id="13" name="Рисунок 12" descr="C:\Users\X\Desktop\IMG_20231013_125209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9" t="23214" r="9781" b="10491"/>
          <a:stretch/>
        </p:blipFill>
        <p:spPr bwMode="auto">
          <a:xfrm>
            <a:off x="3214678" y="3857628"/>
            <a:ext cx="2935111" cy="2077156"/>
          </a:xfrm>
          <a:prstGeom prst="roundRect">
            <a:avLst/>
          </a:prstGeom>
          <a:noFill/>
          <a:ln>
            <a:noFill/>
          </a:ln>
          <a:effectLst>
            <a:softEdge rad="1270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6724" y="214290"/>
            <a:ext cx="8677276" cy="105726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r>
              <a:rPr lang="ru-RU" sz="32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ЮНАРМИЯ - ЭТО СИЛА!</a:t>
            </a:r>
            <a:endParaRPr lang="ru-RU" sz="3200" b="1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C:\Users\X\Desktop\телефон фото\IMG_20220330_130127.jpg"/>
          <p:cNvPicPr>
            <a:picLocks noGrp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01" t="16117" r="1101"/>
          <a:stretch/>
        </p:blipFill>
        <p:spPr bwMode="auto">
          <a:xfrm>
            <a:off x="0" y="3857628"/>
            <a:ext cx="3071834" cy="2214578"/>
          </a:xfrm>
          <a:prstGeom prst="roundRect">
            <a:avLst/>
          </a:prstGeom>
          <a:noFill/>
          <a:ln>
            <a:noFill/>
          </a:ln>
          <a:effectLst>
            <a:softEdge rad="1270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C:\Users\X\Desktop\телефон фото\IMG_20210924_09595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04" y="4000504"/>
            <a:ext cx="3000396" cy="2286016"/>
          </a:xfrm>
          <a:prstGeom prst="roundRect">
            <a:avLst/>
          </a:prstGeom>
          <a:noFill/>
          <a:ln>
            <a:noFill/>
          </a:ln>
          <a:effectLst>
            <a:softEdge rad="127000"/>
          </a:effectLst>
        </p:spPr>
      </p:pic>
      <p:pic>
        <p:nvPicPr>
          <p:cNvPr id="6" name="Рисунок 5" descr="C:\Users\X\Desktop\IMG_20220404_13074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74" y="1500174"/>
            <a:ext cx="3429024" cy="2143140"/>
          </a:xfrm>
          <a:prstGeom prst="roundRect">
            <a:avLst/>
          </a:prstGeom>
          <a:noFill/>
          <a:ln>
            <a:noFill/>
          </a:ln>
          <a:effectLst>
            <a:softEdge rad="127000"/>
          </a:effectLst>
        </p:spPr>
      </p:pic>
      <p:pic>
        <p:nvPicPr>
          <p:cNvPr id="7" name="Рисунок 6" descr="C:\Users\X\Desktop\фото сборы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0174"/>
            <a:ext cx="3071834" cy="2071702"/>
          </a:xfrm>
          <a:prstGeom prst="roundRect">
            <a:avLst/>
          </a:prstGeom>
          <a:noFill/>
          <a:ln>
            <a:noFill/>
          </a:ln>
          <a:effectLst>
            <a:softEdge rad="127000"/>
          </a:effectLst>
        </p:spPr>
      </p:pic>
      <p:pic>
        <p:nvPicPr>
          <p:cNvPr id="8" name="Рисунок 7" descr="https://girnov.obr-tacin.ru/images/gallery/1003/1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57884" y="1428736"/>
            <a:ext cx="2992070" cy="246097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9" name="Рисунок 8" descr="https://girnov.obr-tacin.ru/images/gallery/1003/IMG-20230426-WA0064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8992" y="3857628"/>
            <a:ext cx="2464857" cy="223913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534400" cy="105726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ЮНАРМИЯ – ЭТО ОТВАГА!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solidFill>
                  <a:schemeClr val="bg2">
                    <a:lumMod val="50000"/>
                  </a:schemeClr>
                </a:solidFill>
              </a:rPr>
              <a:t>Орлам, рождённым для побед,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bg2">
                    <a:lumMod val="50000"/>
                  </a:schemeClr>
                </a:solidFill>
              </a:rPr>
              <a:t>Пора расправить крылья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bg2">
                    <a:lumMod val="50000"/>
                  </a:schemeClr>
                </a:solidFill>
              </a:rPr>
              <a:t>Оставить в небе яркий след,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bg2">
                    <a:lumMod val="50000"/>
                  </a:schemeClr>
                </a:solidFill>
              </a:rPr>
              <a:t>Стать добрым, смелым, </a:t>
            </a:r>
            <a:endParaRPr lang="ru-RU" sz="20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</a:rPr>
              <a:t>сильным</a:t>
            </a:r>
            <a:r>
              <a:rPr lang="ru-RU" sz="2000" dirty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  <a:p>
            <a:endParaRPr lang="ru-RU" sz="2000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sz="2000" dirty="0">
                <a:solidFill>
                  <a:schemeClr val="bg2">
                    <a:lumMod val="50000"/>
                  </a:schemeClr>
                </a:solidFill>
              </a:rPr>
              <a:t>Хотим всегда быть впереди,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bg2">
                    <a:lumMod val="50000"/>
                  </a:schemeClr>
                </a:solidFill>
              </a:rPr>
              <a:t>Обнять страну всем сердцем.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bg2">
                    <a:lumMod val="50000"/>
                  </a:schemeClr>
                </a:solidFill>
              </a:rPr>
              <a:t>Скорей взрослеть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</a:rPr>
              <a:t>!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000" dirty="0">
                <a:solidFill>
                  <a:schemeClr val="bg2">
                    <a:lumMod val="50000"/>
                  </a:schemeClr>
                </a:solidFill>
              </a:rPr>
              <a:t>Быстрей расти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bg2">
                    <a:lumMod val="50000"/>
                  </a:schemeClr>
                </a:solidFill>
              </a:rPr>
              <a:t>В рядах </a:t>
            </a:r>
            <a:r>
              <a:rPr lang="ru-RU" sz="2000" dirty="0" err="1">
                <a:solidFill>
                  <a:schemeClr val="bg2">
                    <a:lumMod val="50000"/>
                  </a:schemeClr>
                </a:solidFill>
              </a:rPr>
              <a:t>юноармейцев</a:t>
            </a:r>
            <a:r>
              <a:rPr lang="ru-RU" sz="2000" dirty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4" name="Рисунок 3" descr="H:\фото 04,05,2022\IMG-20220504-WA0022.jpg"/>
          <p:cNvPicPr/>
          <p:nvPr/>
        </p:nvPicPr>
        <p:blipFill>
          <a:blip r:embed="rId2"/>
          <a:srcRect l="10858" r="5367" b="25673"/>
          <a:stretch>
            <a:fillRect/>
          </a:stretch>
        </p:blipFill>
        <p:spPr bwMode="auto">
          <a:xfrm>
            <a:off x="4143372" y="3643314"/>
            <a:ext cx="4622663" cy="2786083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" name="Рисунок 4" descr="https://girnov.obr-tacin.ru/images/gallery/1003/IMG_046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1643050"/>
            <a:ext cx="4214842" cy="192882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68767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12869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Юнармейцы- волонтеры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H:\фото 04,05,2022\IMG-20220504-WA0028.jpg"/>
          <p:cNvPicPr>
            <a:picLocks noGrp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285860"/>
            <a:ext cx="2857520" cy="271464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" name="Рисунок 4" descr="H:\Фото Чумаченко\DSC_6310.JPG"/>
          <p:cNvPicPr/>
          <p:nvPr/>
        </p:nvPicPr>
        <p:blipFill>
          <a:blip r:embed="rId3" cstate="print"/>
          <a:srcRect r="13780" b="3270"/>
          <a:stretch>
            <a:fillRect/>
          </a:stretch>
        </p:blipFill>
        <p:spPr bwMode="auto">
          <a:xfrm>
            <a:off x="3286116" y="1643050"/>
            <a:ext cx="2714644" cy="242889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" name="Рисунок 6" descr="H:\DSC_9680.JPG"/>
          <p:cNvPicPr/>
          <p:nvPr/>
        </p:nvPicPr>
        <p:blipFill>
          <a:blip r:embed="rId4" cstate="print"/>
          <a:srcRect r="4517" b="5910"/>
          <a:stretch>
            <a:fillRect/>
          </a:stretch>
        </p:blipFill>
        <p:spPr bwMode="auto">
          <a:xfrm>
            <a:off x="4357686" y="3929066"/>
            <a:ext cx="4214842" cy="271464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6" name="Рисунок 5" descr="https://sun9-21.userapi.com/impg/_Oshvt5irffyfIwCskopZGaO5yKO1e-147EXnw/hhIO5lh43cs.jpg?size=811x1080&amp;quality=95&amp;sign=64f65d7fb111d82357d1b039a9257464&amp;type=album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6" y="1571612"/>
            <a:ext cx="2573867" cy="2427111"/>
          </a:xfrm>
          <a:prstGeom prst="roundRect">
            <a:avLst/>
          </a:prstGeom>
          <a:noFill/>
          <a:ln>
            <a:noFill/>
          </a:ln>
          <a:effectLst>
            <a:softEdge rad="127000"/>
          </a:effectLst>
        </p:spPr>
      </p:pic>
      <p:pic>
        <p:nvPicPr>
          <p:cNvPr id="9" name="Рисунок 8" descr="https://sun9-22.userapi.com/impg/dabtd1OiuomuBlTUNjcWZFkkthQPvpDg0Dz2Kw/YVFkFT70SDQ.jpg?size=1280x960&amp;quality=95&amp;sign=bfd2d1a6c1afa0b2c85c811ec2aa81ab&amp;type=album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3929066"/>
            <a:ext cx="3684593" cy="2512716"/>
          </a:xfrm>
          <a:prstGeom prst="roundRect">
            <a:avLst/>
          </a:prstGeom>
          <a:noFill/>
          <a:ln>
            <a:noFill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05726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ЮНАРМИЯ – ЭТО УСПЕХ!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r>
              <a:rPr lang="ru-RU" dirty="0" smtClean="0"/>
              <a:t>            </a:t>
            </a:r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 smtClean="0"/>
          </a:p>
        </p:txBody>
      </p:sp>
      <p:pic>
        <p:nvPicPr>
          <p:cNvPr id="8" name="Рисунок 7" descr="https://girnov.obr-tacin.ru/images/gallery/1030/qPBhDkbGUAQ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4000504"/>
            <a:ext cx="3081866" cy="2110139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9" name="Рисунок 8" descr="C:\Users\ОБЖ\Downloads\IMG-20240117-WA0030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643050"/>
            <a:ext cx="3053366" cy="20320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" name="Рисунок 9" descr="https://girnov.obr-tacin.ru/images/gallery/0867/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4071942"/>
            <a:ext cx="2982131" cy="2129721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1" name="Рисунок 10" descr="https://girnov.obr-tacin.ru/images/gallery/0867/IMG_849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0" y="1643050"/>
            <a:ext cx="2982130" cy="205828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2" name="Рисунок 11" descr="https://girnov.obr-tacin.ru/images/gallery/0947/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85533" y="1643050"/>
            <a:ext cx="2958467" cy="200183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3" name="Рисунок 12" descr="https://girnov.obr-tacin.ru/images/gallery/1151/005.jp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33631" y="4071942"/>
            <a:ext cx="3010369" cy="2257777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05726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Награды  наших юнармейцев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H:\фото 04,05,2022\IMG-20220504-WA0036.jpg"/>
          <p:cNvPicPr/>
          <p:nvPr/>
        </p:nvPicPr>
        <p:blipFill>
          <a:blip r:embed="rId2"/>
          <a:srcRect l="8670" t="6904" b="11925"/>
          <a:stretch>
            <a:fillRect/>
          </a:stretch>
        </p:blipFill>
        <p:spPr bwMode="auto">
          <a:xfrm>
            <a:off x="5572132" y="1500174"/>
            <a:ext cx="2714644" cy="2540457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6" name="Рисунок 5" descr="H:\фото 04,05,2022\IMG-20220504-WA0038.jpg"/>
          <p:cNvPicPr/>
          <p:nvPr/>
        </p:nvPicPr>
        <p:blipFill>
          <a:blip r:embed="rId3"/>
          <a:srcRect l="4433" t="5230" r="4080" b="18828"/>
          <a:stretch>
            <a:fillRect/>
          </a:stretch>
        </p:blipFill>
        <p:spPr bwMode="auto">
          <a:xfrm>
            <a:off x="5429256" y="4214818"/>
            <a:ext cx="3214710" cy="1975781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" name="Содержимое 7" descr="H:\фото 04,05,2022\IMG-20220504-WA0045.jpg"/>
          <p:cNvPicPr>
            <a:picLocks noGrp="1"/>
          </p:cNvPicPr>
          <p:nvPr>
            <p:ph sz="quarter" idx="1"/>
          </p:nvPr>
        </p:nvPicPr>
        <p:blipFill>
          <a:blip r:embed="rId4"/>
          <a:srcRect l="3653" t="11910" r="-1846" b="18160"/>
          <a:stretch>
            <a:fillRect/>
          </a:stretch>
        </p:blipFill>
        <p:spPr bwMode="auto">
          <a:xfrm>
            <a:off x="285720" y="1643050"/>
            <a:ext cx="4814869" cy="45720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05726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Будни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юнармейского отряда»Заря»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МБОУ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Жирновская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СОШ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X\Desktop\телефон\1634139683506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40" y="4000504"/>
            <a:ext cx="1928826" cy="2071702"/>
          </a:xfrm>
          <a:prstGeom prst="roundRect">
            <a:avLst/>
          </a:prstGeom>
          <a:noFill/>
          <a:ln>
            <a:noFill/>
          </a:ln>
          <a:effectLst>
            <a:softEdge rad="127000"/>
          </a:effectLst>
        </p:spPr>
      </p:pic>
      <p:pic>
        <p:nvPicPr>
          <p:cNvPr id="10" name="Рисунок 9" descr="C:\Users\X\Desktop\телефон\IMG-20220126-WA000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12" y="3786190"/>
            <a:ext cx="2613023" cy="2651453"/>
          </a:xfrm>
          <a:prstGeom prst="roundRect">
            <a:avLst/>
          </a:prstGeom>
          <a:noFill/>
          <a:ln>
            <a:noFill/>
          </a:ln>
          <a:effectLst>
            <a:softEdge rad="127000"/>
          </a:effectLst>
        </p:spPr>
      </p:pic>
      <p:pic>
        <p:nvPicPr>
          <p:cNvPr id="9" name="Рисунок 8" descr="C:\Users\X\AppData\Local\Temp\Rar$DIa6052.27864\IMG-20240117-WA0007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3" r="11171" b="18080"/>
          <a:stretch/>
        </p:blipFill>
        <p:spPr bwMode="auto">
          <a:xfrm>
            <a:off x="357158" y="1428736"/>
            <a:ext cx="2500330" cy="2000264"/>
          </a:xfrm>
          <a:prstGeom prst="roundRect">
            <a:avLst/>
          </a:prstGeom>
          <a:noFill/>
          <a:ln>
            <a:noFill/>
          </a:ln>
          <a:effectLst>
            <a:softEdge rad="1270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C:\Users\X\Desktop\Новая папка (2)\IMG_20230414_114116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26" t="25222" r="20996" b="21652"/>
          <a:stretch/>
        </p:blipFill>
        <p:spPr bwMode="auto">
          <a:xfrm>
            <a:off x="3143240" y="1571612"/>
            <a:ext cx="2954875" cy="1772006"/>
          </a:xfrm>
          <a:prstGeom prst="roundRect">
            <a:avLst/>
          </a:prstGeom>
          <a:noFill/>
          <a:ln>
            <a:noFill/>
          </a:ln>
          <a:effectLst>
            <a:softEdge rad="1270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 descr="C:\Users\X\AppData\Local\Temp\Rar$DIa6052.24655\IMG-20240117-WA0004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0" t="26116" r="20206" b="13169"/>
          <a:stretch/>
        </p:blipFill>
        <p:spPr bwMode="auto">
          <a:xfrm>
            <a:off x="6215074" y="1500174"/>
            <a:ext cx="2714644" cy="1785950"/>
          </a:xfrm>
          <a:prstGeom prst="roundRect">
            <a:avLst/>
          </a:prstGeom>
          <a:noFill/>
          <a:ln>
            <a:noFill/>
          </a:ln>
          <a:effectLst>
            <a:softEdge rad="1270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 descr="C:\Users\X\AppData\Local\Temp\Rar$DIa6052.20068\IMG-20240117-WA0002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6"/>
          <a:stretch/>
        </p:blipFill>
        <p:spPr bwMode="auto">
          <a:xfrm>
            <a:off x="214282" y="3714752"/>
            <a:ext cx="3071802" cy="2286016"/>
          </a:xfrm>
          <a:prstGeom prst="roundRect">
            <a:avLst/>
          </a:prstGeom>
          <a:noFill/>
          <a:ln>
            <a:noFill/>
          </a:ln>
          <a:effectLst>
            <a:softEdge rad="1270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Содержимое 3" descr="C:\Users\X\Desktop\телефон\Школа\1627797744702.jpg"/>
          <p:cNvPicPr>
            <a:picLocks noGrp="1"/>
          </p:cNvPicPr>
          <p:nvPr>
            <p:ph sz="quarter"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70" y="2857496"/>
            <a:ext cx="2276475" cy="2152650"/>
          </a:xfrm>
          <a:prstGeom prst="roundRect">
            <a:avLst/>
          </a:prstGeom>
          <a:noFill/>
          <a:ln>
            <a:noFill/>
          </a:ln>
          <a:effectLst>
            <a:softEdge rad="127000"/>
          </a:effectLst>
        </p:spPr>
      </p:pic>
      <p:pic>
        <p:nvPicPr>
          <p:cNvPr id="14" name="Рисунок 13" descr="C:\Users\X\Desktop\1627797742298.jp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89" b="24665"/>
          <a:stretch>
            <a:fillRect/>
          </a:stretch>
        </p:blipFill>
        <p:spPr bwMode="auto">
          <a:xfrm>
            <a:off x="1857356" y="2857496"/>
            <a:ext cx="2138933" cy="1571636"/>
          </a:xfrm>
          <a:prstGeom prst="roundRect">
            <a:avLst/>
          </a:prstGeom>
          <a:noFill/>
          <a:ln>
            <a:noFill/>
          </a:ln>
          <a:effectLst>
            <a:softEdge rad="127000"/>
          </a:effectLst>
        </p:spPr>
      </p:pic>
      <p:pic>
        <p:nvPicPr>
          <p:cNvPr id="8" name="Рисунок 7" descr="C:\Users\X\Desktop\телефон\IMG-20220126-WA0006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92" y="3643314"/>
            <a:ext cx="2500330" cy="2500330"/>
          </a:xfrm>
          <a:prstGeom prst="roundRect">
            <a:avLst/>
          </a:prstGeom>
          <a:noFill/>
          <a:ln>
            <a:noFill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/>
              <a:t>ЮНАРМИЯ – ЭТО УСПЕХ!</a:t>
            </a:r>
            <a:endParaRPr lang="ru-RU" dirty="0"/>
          </a:p>
        </p:txBody>
      </p:sp>
      <p:pic>
        <p:nvPicPr>
          <p:cNvPr id="4" name="Содержимое 3" descr="юнармия 3"/>
          <p:cNvPicPr>
            <a:picLocks noGrp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1"/>
          <a:stretch/>
        </p:blipFill>
        <p:spPr bwMode="auto">
          <a:xfrm>
            <a:off x="357158" y="1643050"/>
            <a:ext cx="2540000" cy="2305533"/>
          </a:xfrm>
          <a:prstGeom prst="roundRect">
            <a:avLst/>
          </a:prstGeom>
          <a:noFill/>
          <a:ln>
            <a:noFill/>
          </a:ln>
          <a:effectLst>
            <a:softEdge rad="1270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https://girnov.obr-tacin.ru/images/gallery/1236/013.jpg"/>
          <p:cNvPicPr/>
          <p:nvPr/>
        </p:nvPicPr>
        <p:blipFill>
          <a:blip r:embed="rId3"/>
          <a:srcRect l="6173" r="9877" b="9756"/>
          <a:stretch>
            <a:fillRect/>
          </a:stretch>
        </p:blipFill>
        <p:spPr bwMode="auto">
          <a:xfrm>
            <a:off x="3500430" y="1500174"/>
            <a:ext cx="4857784" cy="264320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214282" y="228600"/>
            <a:ext cx="8715436" cy="10572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ЮНАРМИЯ – ЭТО УСПЕХ!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shade val="75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C:\Users\X\Desktop\09.0124\IMG-20231013-WA000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664" r="-6000"/>
          <a:stretch>
            <a:fillRect/>
          </a:stretch>
        </p:blipFill>
        <p:spPr bwMode="auto">
          <a:xfrm>
            <a:off x="285720" y="3500438"/>
            <a:ext cx="3929090" cy="2786082"/>
          </a:xfrm>
          <a:prstGeom prst="roundRect">
            <a:avLst/>
          </a:prstGeom>
          <a:noFill/>
          <a:ln>
            <a:noFill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05726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Детско-юношеское движение 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Юнармия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3" y="3643314"/>
            <a:ext cx="3929089" cy="283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https://ir74.ru/upload/resize_cache/iblock/709/vzyfk372nhbuyw1k2w565m5e4frged1f/1024_768_1/YUNA8_750kh1000.jpg"/>
          <p:cNvPicPr/>
          <p:nvPr/>
        </p:nvPicPr>
        <p:blipFill>
          <a:blip r:embed="rId3"/>
          <a:srcRect l="4810" t="3497" r="5401" b="3846"/>
          <a:stretch>
            <a:fillRect/>
          </a:stretch>
        </p:blipFill>
        <p:spPr bwMode="auto">
          <a:xfrm>
            <a:off x="4429124" y="1357298"/>
            <a:ext cx="4214842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cf2.ppt-online.org/files2/slide/e/eEdTlv0ACkbfyopFGNQg2PX6J57DuZWcxwz1BOjqU/slide-0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1428736"/>
            <a:ext cx="3929089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4294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8715436" cy="107157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Состав отряда «Заря»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97378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1800" dirty="0" smtClean="0">
                <a:latin typeface="+mj-lt"/>
              </a:rPr>
              <a:t>Командир отряда: Кравченко Дарья</a:t>
            </a:r>
            <a:endParaRPr lang="ru-RU" sz="1800" dirty="0" smtClean="0">
              <a:latin typeface="+mj-lt"/>
              <a:ea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800" dirty="0">
                <a:solidFill>
                  <a:srgbClr val="000000"/>
                </a:solidFill>
                <a:latin typeface="+mj-lt"/>
                <a:ea typeface="Times New Roman"/>
              </a:rPr>
              <a:t>Ф.И.О. </a:t>
            </a:r>
            <a:r>
              <a:rPr lang="ru-RU" sz="1800" dirty="0" smtClean="0">
                <a:solidFill>
                  <a:srgbClr val="000000"/>
                </a:solidFill>
                <a:latin typeface="+mj-lt"/>
                <a:ea typeface="Times New Roman"/>
              </a:rPr>
              <a:t>юнармейцев: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dirty="0" smtClean="0">
                <a:latin typeface="+mj-lt"/>
                <a:ea typeface="Times New Roman"/>
                <a:cs typeface="Times New Roman"/>
              </a:rPr>
              <a:t>Карпова Екатерина</a:t>
            </a:r>
            <a:endParaRPr lang="ru-RU" sz="1400" dirty="0">
              <a:latin typeface="+mj-lt"/>
              <a:ea typeface="Verdana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dirty="0" smtClean="0">
                <a:latin typeface="+mj-lt"/>
                <a:ea typeface="Times New Roman"/>
                <a:cs typeface="Times New Roman"/>
              </a:rPr>
              <a:t>Гнилорыбов Антон</a:t>
            </a:r>
            <a:endParaRPr lang="ru-RU" sz="1400" dirty="0">
              <a:latin typeface="+mj-lt"/>
              <a:ea typeface="Verdana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dirty="0" smtClean="0">
                <a:latin typeface="+mj-lt"/>
                <a:ea typeface="Times New Roman"/>
                <a:cs typeface="Times New Roman"/>
              </a:rPr>
              <a:t>Дьяченко Степан</a:t>
            </a:r>
            <a:endParaRPr lang="ru-RU" sz="1400" dirty="0">
              <a:latin typeface="+mj-lt"/>
              <a:ea typeface="Verdana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dirty="0" smtClean="0">
                <a:latin typeface="+mj-lt"/>
                <a:ea typeface="Times New Roman"/>
                <a:cs typeface="Times New Roman"/>
              </a:rPr>
              <a:t>Калашникова Арина</a:t>
            </a:r>
            <a:endParaRPr lang="ru-RU" sz="1400" dirty="0">
              <a:latin typeface="+mj-lt"/>
              <a:ea typeface="Verdana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dirty="0" err="1" smtClean="0">
                <a:latin typeface="+mj-lt"/>
                <a:ea typeface="Times New Roman"/>
                <a:cs typeface="Times New Roman"/>
              </a:rPr>
              <a:t>Вакалова</a:t>
            </a:r>
            <a:r>
              <a:rPr lang="ru-RU" sz="1400" dirty="0" smtClean="0">
                <a:latin typeface="+mj-lt"/>
                <a:ea typeface="Times New Roman"/>
                <a:cs typeface="Times New Roman"/>
              </a:rPr>
              <a:t> Валерия</a:t>
            </a:r>
            <a:endParaRPr lang="ru-RU" sz="1400" dirty="0">
              <a:latin typeface="+mj-lt"/>
              <a:ea typeface="Verdana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dirty="0" err="1" smtClean="0">
                <a:latin typeface="+mj-lt"/>
                <a:ea typeface="Calibri"/>
                <a:cs typeface="Times New Roman"/>
              </a:rPr>
              <a:t>Гнилицкий</a:t>
            </a:r>
            <a:r>
              <a:rPr lang="ru-RU" sz="1400" dirty="0" smtClean="0">
                <a:latin typeface="+mj-lt"/>
                <a:ea typeface="Calibri"/>
                <a:cs typeface="Times New Roman"/>
              </a:rPr>
              <a:t> Максим</a:t>
            </a:r>
            <a:endParaRPr lang="ru-RU" sz="1400" dirty="0">
              <a:latin typeface="+mj-lt"/>
              <a:ea typeface="Verdana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dirty="0" smtClean="0">
                <a:latin typeface="+mj-lt"/>
                <a:ea typeface="Calibri"/>
                <a:cs typeface="Times New Roman"/>
              </a:rPr>
              <a:t>Черных Алевтина</a:t>
            </a:r>
            <a:endParaRPr lang="ru-RU" sz="1400" dirty="0">
              <a:latin typeface="+mj-lt"/>
              <a:ea typeface="Verdana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1400" dirty="0" smtClean="0">
                <a:latin typeface="+mj-lt"/>
                <a:ea typeface="Verdana"/>
                <a:cs typeface="Times New Roman"/>
              </a:rPr>
              <a:t>Ранняя Арина </a:t>
            </a:r>
            <a:r>
              <a:rPr lang="ru-RU" sz="1400" dirty="0">
                <a:latin typeface="+mj-lt"/>
                <a:ea typeface="Verdana"/>
                <a:cs typeface="Times New Roman"/>
              </a:rPr>
              <a:t>Владимировна</a:t>
            </a:r>
          </a:p>
          <a:p>
            <a:pPr>
              <a:spcAft>
                <a:spcPts val="0"/>
              </a:spcAft>
            </a:pPr>
            <a:r>
              <a:rPr lang="ru-RU" sz="1400" i="1" dirty="0">
                <a:latin typeface="+mj-lt"/>
                <a:ea typeface="Verdana"/>
                <a:cs typeface="Times New Roman"/>
              </a:rPr>
              <a:t> </a:t>
            </a:r>
            <a:r>
              <a:rPr lang="ru-RU" sz="1400" dirty="0" smtClean="0">
                <a:latin typeface="+mj-lt"/>
                <a:ea typeface="Calibri"/>
                <a:cs typeface="Times New Roman"/>
              </a:rPr>
              <a:t>Лысенко Егор</a:t>
            </a:r>
          </a:p>
          <a:p>
            <a:pPr>
              <a:spcAft>
                <a:spcPts val="0"/>
              </a:spcAft>
            </a:pPr>
            <a:r>
              <a:rPr lang="ru-RU" sz="1400" dirty="0" err="1" smtClean="0">
                <a:latin typeface="+mj-lt"/>
                <a:ea typeface="Verdana"/>
                <a:cs typeface="Times New Roman"/>
              </a:rPr>
              <a:t>Бочарова</a:t>
            </a:r>
            <a:r>
              <a:rPr lang="ru-RU" sz="1400" dirty="0" smtClean="0">
                <a:latin typeface="+mj-lt"/>
                <a:ea typeface="Verdana"/>
                <a:cs typeface="Times New Roman"/>
              </a:rPr>
              <a:t> Варвара</a:t>
            </a:r>
          </a:p>
          <a:p>
            <a:pPr>
              <a:spcAft>
                <a:spcPts val="0"/>
              </a:spcAft>
            </a:pPr>
            <a:r>
              <a:rPr lang="ru-RU" sz="1400" dirty="0" smtClean="0">
                <a:latin typeface="+mj-lt"/>
                <a:ea typeface="Verdana"/>
                <a:cs typeface="Times New Roman"/>
              </a:rPr>
              <a:t>Гончарова Виктория</a:t>
            </a:r>
          </a:p>
          <a:p>
            <a:pPr>
              <a:spcAft>
                <a:spcPts val="0"/>
              </a:spcAft>
            </a:pPr>
            <a:r>
              <a:rPr lang="ru-RU" sz="1400" dirty="0" smtClean="0">
                <a:latin typeface="+mj-lt"/>
                <a:ea typeface="Verdana"/>
                <a:cs typeface="Times New Roman"/>
              </a:rPr>
              <a:t>Горбатов Данил</a:t>
            </a:r>
          </a:p>
          <a:p>
            <a:pPr>
              <a:spcAft>
                <a:spcPts val="0"/>
              </a:spcAft>
            </a:pPr>
            <a:r>
              <a:rPr lang="ru-RU" sz="1400" dirty="0" smtClean="0">
                <a:latin typeface="+mj-lt"/>
                <a:ea typeface="Verdana"/>
                <a:cs typeface="Times New Roman"/>
              </a:rPr>
              <a:t>Михайличенко Максим</a:t>
            </a:r>
          </a:p>
          <a:p>
            <a:pPr>
              <a:spcAft>
                <a:spcPts val="0"/>
              </a:spcAft>
            </a:pPr>
            <a:r>
              <a:rPr lang="ru-RU" sz="1400" dirty="0" err="1" smtClean="0">
                <a:latin typeface="+mj-lt"/>
                <a:ea typeface="Verdana"/>
                <a:cs typeface="Times New Roman"/>
              </a:rPr>
              <a:t>Крыжановская</a:t>
            </a:r>
            <a:r>
              <a:rPr lang="ru-RU" sz="1400" dirty="0" smtClean="0">
                <a:latin typeface="+mj-lt"/>
                <a:ea typeface="Verdana"/>
                <a:cs typeface="Times New Roman"/>
              </a:rPr>
              <a:t> Ксения</a:t>
            </a:r>
          </a:p>
          <a:p>
            <a:pPr>
              <a:spcAft>
                <a:spcPts val="0"/>
              </a:spcAft>
            </a:pPr>
            <a:r>
              <a:rPr lang="ru-RU" sz="1400" dirty="0" err="1" smtClean="0">
                <a:latin typeface="+mj-lt"/>
                <a:ea typeface="Verdana"/>
                <a:cs typeface="Times New Roman"/>
              </a:rPr>
              <a:t>Осяткина</a:t>
            </a:r>
            <a:r>
              <a:rPr lang="ru-RU" sz="1400" dirty="0" smtClean="0">
                <a:latin typeface="+mj-lt"/>
                <a:ea typeface="Verdana"/>
                <a:cs typeface="Times New Roman"/>
              </a:rPr>
              <a:t> Яна</a:t>
            </a:r>
          </a:p>
          <a:p>
            <a:pPr>
              <a:spcAft>
                <a:spcPts val="0"/>
              </a:spcAft>
            </a:pPr>
            <a:r>
              <a:rPr lang="ru-RU" sz="1400" dirty="0" smtClean="0">
                <a:latin typeface="+mj-lt"/>
                <a:ea typeface="Verdana"/>
                <a:cs typeface="Times New Roman"/>
              </a:rPr>
              <a:t>Ушакова Анна</a:t>
            </a:r>
          </a:p>
          <a:p>
            <a:pPr>
              <a:spcAft>
                <a:spcPts val="0"/>
              </a:spcAft>
            </a:pPr>
            <a:r>
              <a:rPr lang="ru-RU" sz="1400" dirty="0" smtClean="0"/>
              <a:t>Кипка Игорь </a:t>
            </a:r>
            <a:endParaRPr lang="ru-RU" sz="1400" dirty="0" smtClean="0">
              <a:latin typeface="+mj-lt"/>
              <a:ea typeface="Verdana"/>
              <a:cs typeface="Times New Roman"/>
            </a:endParaRPr>
          </a:p>
          <a:p>
            <a:pPr>
              <a:spcAft>
                <a:spcPts val="0"/>
              </a:spcAft>
            </a:pPr>
            <a:endParaRPr lang="ru-RU" sz="1400" dirty="0" smtClean="0">
              <a:latin typeface="+mj-lt"/>
              <a:ea typeface="Verdana"/>
              <a:cs typeface="Times New Roman"/>
            </a:endParaRPr>
          </a:p>
          <a:p>
            <a:pPr>
              <a:spcAft>
                <a:spcPts val="0"/>
              </a:spcAft>
            </a:pPr>
            <a:endParaRPr lang="ru-RU" sz="1400" dirty="0">
              <a:latin typeface="+mj-lt"/>
              <a:ea typeface="Verdana"/>
              <a:cs typeface="Times New Roman"/>
            </a:endParaRPr>
          </a:p>
          <a:p>
            <a:endParaRPr lang="ru-RU" dirty="0"/>
          </a:p>
        </p:txBody>
      </p:sp>
      <p:pic>
        <p:nvPicPr>
          <p:cNvPr id="4" name="Рисунок 3" descr="H:\фото 04,05,2022\IMG-20220504-WA0016.jpg"/>
          <p:cNvPicPr/>
          <p:nvPr/>
        </p:nvPicPr>
        <p:blipFill>
          <a:blip r:embed="rId2"/>
          <a:srcRect r="4126" b="13075"/>
          <a:stretch>
            <a:fillRect/>
          </a:stretch>
        </p:blipFill>
        <p:spPr bwMode="auto">
          <a:xfrm>
            <a:off x="4357686" y="3857628"/>
            <a:ext cx="3571900" cy="242889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" name="Рисунок 4" descr="https://girnov.obr-tacin.ru/images/gallery/1031/MECZGC6Jw7c.jpg"/>
          <p:cNvPicPr/>
          <p:nvPr/>
        </p:nvPicPr>
        <p:blipFill>
          <a:blip r:embed="rId3"/>
          <a:srcRect l="59637" b="40400"/>
          <a:stretch>
            <a:fillRect/>
          </a:stretch>
        </p:blipFill>
        <p:spPr bwMode="auto">
          <a:xfrm>
            <a:off x="5857884" y="1928802"/>
            <a:ext cx="3071802" cy="200026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6" name="Рисунок 5" descr="C:\Users\X\Desktop\юнармия фото\IMG_20230117_11340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16" y="2000240"/>
            <a:ext cx="2714644" cy="1857388"/>
          </a:xfrm>
          <a:prstGeom prst="roundRect">
            <a:avLst/>
          </a:prstGeom>
          <a:noFill/>
          <a:ln>
            <a:noFill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60001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534400" cy="105726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tIns="324000" anchor="ctr">
            <a:normAutofit fontScale="90000"/>
          </a:bodyPr>
          <a:lstStyle/>
          <a:p>
            <a:r>
              <a:rPr lang="ru-RU" sz="2700" b="1" dirty="0" smtClean="0">
                <a:solidFill>
                  <a:srgbClr val="8CADAE">
                    <a:shade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Цели </a:t>
            </a:r>
            <a:r>
              <a:rPr lang="ru-RU" sz="2700" b="1" dirty="0">
                <a:solidFill>
                  <a:srgbClr val="8CADAE">
                    <a:shade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юнармейского движения:</a:t>
            </a:r>
            <a:br>
              <a:rPr lang="ru-RU" sz="2700" b="1" dirty="0">
                <a:solidFill>
                  <a:srgbClr val="8CADAE">
                    <a:shade val="75000"/>
                  </a:srgb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7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r>
              <a:rPr lang="ru-RU" sz="1800" dirty="0" smtClean="0"/>
              <a:t>участие </a:t>
            </a:r>
            <a:r>
              <a:rPr lang="ru-RU" sz="1800" dirty="0"/>
              <a:t>в реализации государственной молодежной политики</a:t>
            </a:r>
          </a:p>
          <a:p>
            <a:pPr marL="0" indent="0">
              <a:buNone/>
            </a:pPr>
            <a:r>
              <a:rPr lang="ru-RU" sz="1800" dirty="0"/>
              <a:t>Российской Федерации;</a:t>
            </a:r>
          </a:p>
          <a:p>
            <a:pPr marL="0" indent="0">
              <a:buNone/>
            </a:pPr>
            <a:endParaRPr lang="ru-RU" sz="1800" dirty="0"/>
          </a:p>
          <a:p>
            <a:r>
              <a:rPr lang="ru-RU" sz="1800" dirty="0"/>
              <a:t>всестороннее развитие и совершенствование личности детей и</a:t>
            </a:r>
          </a:p>
          <a:p>
            <a:pPr marL="0" indent="0">
              <a:buNone/>
            </a:pPr>
            <a:r>
              <a:rPr lang="ru-RU" sz="1800" dirty="0"/>
              <a:t>подростков, удовлетворение их индивидуальных потребностей в</a:t>
            </a:r>
          </a:p>
          <a:p>
            <a:pPr marL="0" indent="0">
              <a:buNone/>
            </a:pPr>
            <a:r>
              <a:rPr lang="ru-RU" sz="1800" dirty="0"/>
              <a:t>интеллектуальном, нравственном и физическом совершенствовании;</a:t>
            </a:r>
          </a:p>
          <a:p>
            <a:pPr marL="0" indent="0">
              <a:buNone/>
            </a:pPr>
            <a:endParaRPr lang="ru-RU" sz="1800" dirty="0"/>
          </a:p>
          <a:p>
            <a:r>
              <a:rPr lang="ru-RU" sz="1800" dirty="0"/>
              <a:t>повышение в обществе авторитета и престижа военной службы;</a:t>
            </a:r>
          </a:p>
          <a:p>
            <a:pPr marL="0" indent="0">
              <a:buNone/>
            </a:pPr>
            <a:endParaRPr lang="ru-RU" sz="1800" dirty="0"/>
          </a:p>
          <a:p>
            <a:r>
              <a:rPr lang="ru-RU" sz="1800" dirty="0"/>
              <a:t>сохранение и приумножение патриотических традиций;</a:t>
            </a:r>
          </a:p>
          <a:p>
            <a:pPr marL="0" indent="0">
              <a:buNone/>
            </a:pPr>
            <a:endParaRPr lang="ru-RU" sz="1800" dirty="0"/>
          </a:p>
          <a:p>
            <a:r>
              <a:rPr lang="ru-RU" sz="1800" dirty="0"/>
              <a:t>формирование у молодежи готовности и практической способности к</a:t>
            </a:r>
          </a:p>
          <a:p>
            <a:pPr marL="0" indent="0">
              <a:buNone/>
            </a:pPr>
            <a:r>
              <a:rPr lang="ru-RU" sz="1800" dirty="0"/>
              <a:t>выполнению гражданского долга и конституционных обязанностей по</a:t>
            </a:r>
          </a:p>
          <a:p>
            <a:pPr marL="0" indent="0">
              <a:buNone/>
            </a:pPr>
            <a:r>
              <a:rPr lang="ru-RU" sz="1800" dirty="0"/>
              <a:t>защите Отечества</a:t>
            </a:r>
          </a:p>
        </p:txBody>
      </p:sp>
    </p:spTree>
    <p:extLst>
      <p:ext uri="{BB962C8B-B14F-4D97-AF65-F5344CB8AC3E}">
        <p14:creationId xmlns:p14="http://schemas.microsoft.com/office/powerpoint/2010/main" val="45686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05726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tIns="324000" anchor="ctr">
            <a:normAutofit fontScale="90000"/>
          </a:bodyPr>
          <a:lstStyle/>
          <a:p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План мероприятий отряда «</a:t>
            </a: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Заря»</a:t>
            </a:r>
            <a:r>
              <a:rPr lang="ru-RU" sz="2700" dirty="0" smtClean="0">
                <a:latin typeface="+mj-lt"/>
              </a:rPr>
              <a:t/>
            </a:r>
            <a:br>
              <a:rPr lang="ru-RU" sz="2700" dirty="0" smtClean="0">
                <a:latin typeface="+mj-lt"/>
              </a:rPr>
            </a:br>
            <a:endParaRPr lang="ru-RU" sz="2700" dirty="0">
              <a:latin typeface="+mj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sz="5600" dirty="0" smtClean="0">
                <a:latin typeface="+mj-lt"/>
              </a:rPr>
              <a:t>1.</a:t>
            </a:r>
          </a:p>
          <a:p>
            <a:pPr>
              <a:buNone/>
            </a:pPr>
            <a:r>
              <a:rPr lang="ru-RU" sz="5600" dirty="0" smtClean="0">
                <a:latin typeface="+mj-lt"/>
              </a:rPr>
              <a:t>Выбор руководителя отряда</a:t>
            </a:r>
          </a:p>
          <a:p>
            <a:pPr>
              <a:buNone/>
            </a:pPr>
            <a:r>
              <a:rPr lang="ru-RU" sz="5600" dirty="0" smtClean="0">
                <a:latin typeface="+mj-lt"/>
              </a:rPr>
              <a:t>сентябрь </a:t>
            </a:r>
            <a:r>
              <a:rPr lang="ru-RU" sz="5600" dirty="0" smtClean="0">
                <a:latin typeface="+mj-lt"/>
                <a:cs typeface="Times New Roman" pitchFamily="18" charset="0"/>
              </a:rPr>
              <a:t>2023</a:t>
            </a:r>
            <a:r>
              <a:rPr lang="ru-RU" sz="5600" dirty="0" smtClean="0">
                <a:latin typeface="+mj-lt"/>
              </a:rPr>
              <a:t> г.</a:t>
            </a:r>
          </a:p>
          <a:p>
            <a:pPr>
              <a:buNone/>
            </a:pPr>
            <a:r>
              <a:rPr lang="ru-RU" sz="5600" dirty="0" smtClean="0">
                <a:latin typeface="+mj-lt"/>
              </a:rPr>
              <a:t>Ответственные                                Зам.директора по ВР </a:t>
            </a:r>
            <a:r>
              <a:rPr lang="ru-RU" sz="5600" dirty="0" err="1" smtClean="0">
                <a:latin typeface="+mj-lt"/>
              </a:rPr>
              <a:t>Клименова</a:t>
            </a:r>
            <a:r>
              <a:rPr lang="ru-RU" sz="5600" dirty="0" smtClean="0">
                <a:latin typeface="+mj-lt"/>
              </a:rPr>
              <a:t> И.И.,</a:t>
            </a:r>
          </a:p>
          <a:p>
            <a:pPr>
              <a:buNone/>
            </a:pPr>
            <a:r>
              <a:rPr lang="ru-RU" sz="5600" dirty="0" smtClean="0">
                <a:latin typeface="+mj-lt"/>
              </a:rPr>
              <a:t>                                                              Чумаченко С.А.</a:t>
            </a:r>
          </a:p>
          <a:p>
            <a:pPr>
              <a:buNone/>
            </a:pPr>
            <a:r>
              <a:rPr lang="ru-RU" sz="5600" dirty="0" smtClean="0">
                <a:latin typeface="+mj-lt"/>
              </a:rPr>
              <a:t>2.</a:t>
            </a:r>
          </a:p>
          <a:p>
            <a:pPr>
              <a:buNone/>
            </a:pPr>
            <a:r>
              <a:rPr lang="ru-RU" sz="5600" dirty="0" smtClean="0">
                <a:latin typeface="+mj-lt"/>
              </a:rPr>
              <a:t>Комплектование юнармейского отряда образовательной организации</a:t>
            </a:r>
          </a:p>
          <a:p>
            <a:pPr>
              <a:buNone/>
            </a:pPr>
            <a:r>
              <a:rPr lang="ru-RU" sz="5600" dirty="0" smtClean="0">
                <a:latin typeface="+mj-lt"/>
              </a:rPr>
              <a:t>сентябрь </a:t>
            </a:r>
            <a:r>
              <a:rPr lang="ru-RU" sz="5600" dirty="0" smtClean="0">
                <a:latin typeface="+mj-lt"/>
                <a:cs typeface="Times New Roman" pitchFamily="18" charset="0"/>
              </a:rPr>
              <a:t>2023 г.</a:t>
            </a:r>
          </a:p>
          <a:p>
            <a:pPr>
              <a:buNone/>
            </a:pPr>
            <a:r>
              <a:rPr lang="ru-RU" sz="5600" dirty="0" smtClean="0">
                <a:latin typeface="+mj-lt"/>
              </a:rPr>
              <a:t>                                                             Чумаченко С.А.</a:t>
            </a:r>
          </a:p>
          <a:p>
            <a:pPr>
              <a:buNone/>
            </a:pPr>
            <a:r>
              <a:rPr lang="ru-RU" sz="5600" dirty="0" smtClean="0">
                <a:latin typeface="+mj-lt"/>
              </a:rPr>
              <a:t>3.</a:t>
            </a:r>
          </a:p>
          <a:p>
            <a:pPr>
              <a:buNone/>
            </a:pPr>
            <a:r>
              <a:rPr lang="ru-RU" sz="5600" dirty="0" smtClean="0">
                <a:latin typeface="+mj-lt"/>
              </a:rPr>
              <a:t>Торжественный прием в юнармейское  движение</a:t>
            </a:r>
          </a:p>
          <a:p>
            <a:pPr>
              <a:buNone/>
            </a:pPr>
            <a:r>
              <a:rPr lang="ru-RU" sz="5600" dirty="0" smtClean="0">
                <a:latin typeface="+mj-lt"/>
              </a:rPr>
              <a:t>                                                          </a:t>
            </a:r>
          </a:p>
          <a:p>
            <a:pPr>
              <a:buNone/>
            </a:pPr>
            <a:r>
              <a:rPr lang="ru-RU" sz="5600" dirty="0" smtClean="0">
                <a:latin typeface="+mj-lt"/>
              </a:rPr>
              <a:t>4.</a:t>
            </a:r>
          </a:p>
          <a:p>
            <a:pPr>
              <a:buNone/>
            </a:pPr>
            <a:r>
              <a:rPr lang="ru-RU" sz="5600" dirty="0" smtClean="0">
                <a:latin typeface="+mj-lt"/>
              </a:rPr>
              <a:t>Разработка  плана деятельности отряда на </a:t>
            </a:r>
            <a:r>
              <a:rPr lang="ru-RU" sz="5600" dirty="0" smtClean="0">
                <a:latin typeface="+mj-lt"/>
                <a:cs typeface="Times New Roman" pitchFamily="18" charset="0"/>
              </a:rPr>
              <a:t>2023-2024 </a:t>
            </a:r>
            <a:r>
              <a:rPr lang="ru-RU" sz="5600" dirty="0" smtClean="0">
                <a:latin typeface="+mj-lt"/>
              </a:rPr>
              <a:t>учебный год</a:t>
            </a:r>
          </a:p>
          <a:p>
            <a:pPr>
              <a:buNone/>
            </a:pPr>
            <a:r>
              <a:rPr lang="ru-RU" sz="5600" dirty="0" smtClean="0">
                <a:latin typeface="+mj-lt"/>
              </a:rPr>
              <a:t>сентябрь 2023г.</a:t>
            </a:r>
          </a:p>
          <a:p>
            <a:pPr>
              <a:buNone/>
            </a:pPr>
            <a:r>
              <a:rPr lang="ru-RU" sz="5600" dirty="0" smtClean="0">
                <a:latin typeface="+mj-lt"/>
              </a:rPr>
              <a:t>                                                              Чумаченко С.А.</a:t>
            </a:r>
          </a:p>
          <a:p>
            <a:pPr>
              <a:buNone/>
            </a:pPr>
            <a:r>
              <a:rPr lang="ru-RU" sz="5600" dirty="0" smtClean="0">
                <a:latin typeface="+mj-lt"/>
              </a:rPr>
              <a:t>5. Проведение занятий с юнармейским отрядом. </a:t>
            </a:r>
          </a:p>
          <a:p>
            <a:pPr>
              <a:buNone/>
            </a:pPr>
            <a:r>
              <a:rPr lang="ru-RU" sz="5600" dirty="0" smtClean="0">
                <a:latin typeface="+mj-lt"/>
              </a:rPr>
              <a:t>                                                               Раков В.М. , Чумаченко С.А., Лозовая Л.С.</a:t>
            </a:r>
            <a:endParaRPr lang="ru-RU" sz="56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42852"/>
            <a:ext cx="8621870" cy="121444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Деятельность</a:t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юнармейского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отряда «Заря»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МБОУ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Жирновская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СОШ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1800" dirty="0" smtClean="0"/>
              <a:t> </a:t>
            </a:r>
            <a:r>
              <a:rPr lang="ru-RU" sz="1800" b="1" dirty="0" smtClean="0">
                <a:solidFill>
                  <a:schemeClr val="bg2">
                    <a:lumMod val="50000"/>
                  </a:schemeClr>
                </a:solidFill>
              </a:rPr>
              <a:t>В течение учебного года члены отряда приняли участие в следующих значимых мероприятиях:</a:t>
            </a:r>
            <a:endParaRPr lang="ru-RU" sz="1800" dirty="0" smtClean="0">
              <a:solidFill>
                <a:schemeClr val="bg2">
                  <a:lumMod val="50000"/>
                </a:schemeClr>
              </a:solidFill>
            </a:endParaRPr>
          </a:p>
          <a:p>
            <a:pPr lvl="0">
              <a:buNone/>
            </a:pPr>
            <a:r>
              <a:rPr lang="ru-RU" sz="1800" b="1" dirty="0" smtClean="0">
                <a:solidFill>
                  <a:schemeClr val="bg2">
                    <a:lumMod val="50000"/>
                  </a:schemeClr>
                </a:solidFill>
              </a:rPr>
              <a:t>1. 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</a:rPr>
              <a:t>Вступление в ряды юнармейцев.</a:t>
            </a:r>
            <a:endParaRPr lang="ru-RU" sz="1400" dirty="0" smtClean="0">
              <a:solidFill>
                <a:schemeClr val="bg2">
                  <a:lumMod val="50000"/>
                </a:schemeClr>
              </a:solidFill>
            </a:endParaRPr>
          </a:p>
          <a:p>
            <a:pPr>
              <a:buNone/>
            </a:pPr>
            <a:endParaRPr lang="ru-RU" sz="1800" dirty="0" smtClean="0"/>
          </a:p>
          <a:p>
            <a:pPr>
              <a:buNone/>
            </a:pPr>
            <a:endParaRPr lang="ru-RU" sz="1800" dirty="0" smtClean="0"/>
          </a:p>
          <a:p>
            <a:pPr>
              <a:buNone/>
            </a:pPr>
            <a:endParaRPr lang="ru-RU" sz="1800" dirty="0"/>
          </a:p>
        </p:txBody>
      </p:sp>
      <p:pic>
        <p:nvPicPr>
          <p:cNvPr id="6" name="Рисунок 5" descr="https://girnov.obr-tacin.ru/images/gallery/0867/IMG_848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2428868"/>
            <a:ext cx="2857520" cy="185738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" name="Рисунок 6" descr="https://girnov.obr-tacin.ru/images/gallery/1030/01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4286256"/>
            <a:ext cx="3036711" cy="2200745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" name="Рисунок 7" descr="https://girnov.obr-tacin.ru/images/gallery/1030/HHenDfMYYt8.jpg"/>
          <p:cNvPicPr/>
          <p:nvPr/>
        </p:nvPicPr>
        <p:blipFill>
          <a:blip r:embed="rId5"/>
          <a:srcRect r="13511" b="1076"/>
          <a:stretch>
            <a:fillRect/>
          </a:stretch>
        </p:blipFill>
        <p:spPr bwMode="auto">
          <a:xfrm>
            <a:off x="6400419" y="4143380"/>
            <a:ext cx="2743581" cy="235745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9" name="Рисунок 8" descr="https://girnov.obr-tacin.ru/images/gallery/1030/qPBhDkbGUAQ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14876" y="2214554"/>
            <a:ext cx="3081866" cy="2110139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" name="Рисунок 4" descr="https://girnov.obr-tacin.ru/images/gallery/0867/2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43240" y="4357694"/>
            <a:ext cx="3286148" cy="207170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51503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42852"/>
            <a:ext cx="8621870" cy="114300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Деятельность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юнармейского отряда «Заря»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МБОУ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Жирновская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СОШ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1600" dirty="0" smtClean="0"/>
              <a:t> 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</a:rPr>
              <a:t>2.Участие в традиционной линейке с выносом флага, исполнением гимна РФ.</a:t>
            </a:r>
            <a:endParaRPr lang="ru-RU" sz="1600" dirty="0" smtClean="0">
              <a:solidFill>
                <a:schemeClr val="bg2">
                  <a:lumMod val="50000"/>
                </a:schemeClr>
              </a:solidFill>
            </a:endParaRPr>
          </a:p>
          <a:p>
            <a:pPr>
              <a:buNone/>
            </a:pPr>
            <a:endParaRPr lang="ru-RU" sz="1600" dirty="0"/>
          </a:p>
        </p:txBody>
      </p:sp>
      <p:pic>
        <p:nvPicPr>
          <p:cNvPr id="4" name="Рисунок 3" descr="https://girnov.obr-tacin.ru/images/gallery/0927/0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2143116"/>
            <a:ext cx="3571900" cy="200026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" name="Рисунок 4" descr="https://girnov.obr-tacin.ru/images/gallery/0883/003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4429132"/>
            <a:ext cx="4714908" cy="185738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6" name="Рисунок 5" descr="https://sun9-78.userapi.com/impg/wIC6PPBy-WRJTPczBcnwJBiYo29wu0Dht9jNmw/ZS0901vzM4o.jpg?size=1024x768&amp;quality=95&amp;sign=a2ed095c1622c100adc3f37409ff65d1&amp;type=album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42" y="2143116"/>
            <a:ext cx="3071834" cy="1994123"/>
          </a:xfrm>
          <a:prstGeom prst="roundRect">
            <a:avLst/>
          </a:prstGeom>
          <a:noFill/>
          <a:ln>
            <a:noFill/>
          </a:ln>
          <a:effectLst>
            <a:softEdge rad="127000"/>
          </a:effectLst>
        </p:spPr>
      </p:pic>
      <p:pic>
        <p:nvPicPr>
          <p:cNvPr id="7" name="Рисунок 6" descr="https://girnov.obr-tacin.ru/images/gallery/0990/1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29190" y="4429132"/>
            <a:ext cx="3714776" cy="178595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</a:rPr>
              <a:t>3.    Торжественная линейка</a:t>
            </a:r>
            <a:endParaRPr lang="ru-RU" sz="1400" dirty="0" smtClean="0">
              <a:solidFill>
                <a:schemeClr val="bg2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4" name="Рисунок 3" descr="https://sun9-49.userapi.com/impg/cVM_x_1MFLI8Yh9JbqXSBikQY_V2HEC6jFVi-Q/HtOtECw9Q7c.jpg?size=453x604&amp;quality=95&amp;sign=405a5846b676a3bc4458ebc86aa1c402&amp;c_uniq_tag=HweJ9kGP9Z2ZmG-FL0TilbZvJBLwGmTRu9pNPHN3cgs&amp;type=album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0" y="1928802"/>
            <a:ext cx="1817512" cy="2422012"/>
          </a:xfrm>
          <a:prstGeom prst="roundRect">
            <a:avLst/>
          </a:prstGeom>
          <a:noFill/>
          <a:ln>
            <a:noFill/>
          </a:ln>
        </p:spPr>
      </p:pic>
      <p:pic>
        <p:nvPicPr>
          <p:cNvPr id="5" name="Рисунок 4" descr="https://girnov.obr-tacin.ru/images/gallery/1031/MECZGC6Jw7c.jpg"/>
          <p:cNvPicPr/>
          <p:nvPr/>
        </p:nvPicPr>
        <p:blipFill>
          <a:blip r:embed="rId3"/>
          <a:srcRect r="1816" b="24400"/>
          <a:stretch>
            <a:fillRect/>
          </a:stretch>
        </p:blipFill>
        <p:spPr bwMode="auto">
          <a:xfrm>
            <a:off x="3071802" y="2000240"/>
            <a:ext cx="5357850" cy="228601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9" name="Рисунок 8" descr="https://girnov.obr-tacin.ru/images/gallery/1011/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4572008"/>
            <a:ext cx="3357586" cy="178595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" name="Рисунок 9" descr="https://girnov.obr-tacin.ru/images/gallery/1011/3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314" y="4643446"/>
            <a:ext cx="3357586" cy="171451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214282" y="142852"/>
            <a:ext cx="8715436" cy="114300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Деятельность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юнармейского отряда»Заря»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МБОУ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Жирновская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СОШ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ициаль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1005</TotalTime>
  <Words>488</Words>
  <Application>Microsoft Office PowerPoint</Application>
  <PresentationFormat>Экран (4:3)</PresentationFormat>
  <Paragraphs>125</Paragraphs>
  <Slides>27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Официальная</vt:lpstr>
      <vt:lpstr>Презентация PowerPoint</vt:lpstr>
      <vt:lpstr>Движение «Юнармия» призвано улучшить патриотическое воспитание молодёжи.</vt:lpstr>
      <vt:lpstr>Детско-юношеское движение  Юнармия</vt:lpstr>
      <vt:lpstr>Состав отряда «Заря»</vt:lpstr>
      <vt:lpstr>Цели юнармейского движения: </vt:lpstr>
      <vt:lpstr>План мероприятий отряда «Заря» </vt:lpstr>
      <vt:lpstr>Деятельность юнармейского отряда «Заря» МБОУ Жирновская СОШ</vt:lpstr>
      <vt:lpstr>Деятельность юнармейского отряда «Заря» МБОУ Жирновская СОШ</vt:lpstr>
      <vt:lpstr>Деятельность юнармейского отряда»Заря» МБОУ Жирновская СОШ</vt:lpstr>
      <vt:lpstr>Деятельность юнармейского отряда»Заря» МБОУ Жирновская СОШ</vt:lpstr>
      <vt:lpstr>Деятельность юнармейского отряда»Заря» МБОУ Жирновская СОШ</vt:lpstr>
      <vt:lpstr>Деятельность юнармейского отряда «Заря» МБОУ Жирновская СОШ</vt:lpstr>
      <vt:lpstr>Деятельность юнармейского отряда»Заря» МБОУ Жирновская СОШ</vt:lpstr>
      <vt:lpstr>Деятельность юнармейского отряда»Заря» МБОУ Жирновская СОШ</vt:lpstr>
      <vt:lpstr>Деятельность юнармейского отряда»Заря» МБОУ Жирновская СОШ</vt:lpstr>
      <vt:lpstr>Деятельность юнармейского отряда «Заря» МБОУ Жирновская СОШ</vt:lpstr>
      <vt:lpstr>Деятельность юнармейского отряда «Заря» МБОУ Жирновская СОШ</vt:lpstr>
      <vt:lpstr>Деятельность юнармейского отряда «Заря» МБОУ Жирновская СОШ</vt:lpstr>
      <vt:lpstr>В настоящее время активизируется  творческая деятельность движения «Юнармия».  </vt:lpstr>
      <vt:lpstr>ЮНАРМИЯ – ЭТО ЗНАНИЯ!</vt:lpstr>
      <vt:lpstr>ЮНАРМИЯ - ЭТО СИЛА!</vt:lpstr>
      <vt:lpstr>ЮНАРМИЯ – ЭТО ОТВАГА!</vt:lpstr>
      <vt:lpstr>Юнармейцы- волонтеры</vt:lpstr>
      <vt:lpstr>ЮНАРМИЯ – ЭТО УСПЕХ!</vt:lpstr>
      <vt:lpstr>Награды  наших юнармейцев</vt:lpstr>
      <vt:lpstr>Будни юнармейского отряда»Заря» МБОУ Жирновская СОШ</vt:lpstr>
      <vt:lpstr>ЮНАРМИЯ – ЭТО УСПЕХ!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X</dc:creator>
  <cp:lastModifiedBy>user</cp:lastModifiedBy>
  <cp:revision>105</cp:revision>
  <dcterms:created xsi:type="dcterms:W3CDTF">2022-05-03T19:32:55Z</dcterms:created>
  <dcterms:modified xsi:type="dcterms:W3CDTF">2024-01-24T08:59:15Z</dcterms:modified>
</cp:coreProperties>
</file>